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857B4B-1FA1-451D-98FE-64B8CC17ADF2}" type="datetimeFigureOut">
              <a:rPr lang="pt-PT" smtClean="0"/>
              <a:t>16-09-2010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ACA7F5-CDB9-4EDC-B004-BEC614CBD982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PEDRO COELHOSO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MARKETING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selling</a:t>
            </a:r>
            <a:r>
              <a:rPr lang="pt-PT" dirty="0" smtClean="0"/>
              <a:t> </a:t>
            </a:r>
            <a:r>
              <a:rPr lang="pt-PT" dirty="0" err="1" smtClean="0"/>
              <a:t>orientation</a:t>
            </a:r>
            <a:endParaRPr lang="pt-P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57298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500174"/>
            <a:ext cx="2871782" cy="4429156"/>
          </a:xfrm>
        </p:spPr>
        <p:txBody>
          <a:bodyPr>
            <a:normAutofit/>
          </a:bodyPr>
          <a:lstStyle/>
          <a:p>
            <a:r>
              <a:rPr lang="pt-PT" sz="2000" b="1" dirty="0" err="1" smtClean="0"/>
              <a:t>Traditional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after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geography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>Global </a:t>
            </a:r>
            <a:r>
              <a:rPr lang="pt-PT" sz="2000" b="1" dirty="0" err="1" smtClean="0"/>
              <a:t>transnational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segments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err="1" smtClean="0"/>
              <a:t>Ethnicity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and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ethnic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segments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>Cultural </a:t>
            </a:r>
            <a:r>
              <a:rPr lang="pt-PT" sz="2000" b="1" dirty="0" err="1" smtClean="0"/>
              <a:t>affinity</a:t>
            </a:r>
            <a:r>
              <a:rPr lang="pt-PT" sz="2000" b="1" dirty="0" smtClean="0"/>
              <a:t> </a:t>
            </a:r>
            <a:r>
              <a:rPr lang="pt-PT" sz="2000" b="1" dirty="0" smtClean="0"/>
              <a:t>classes</a:t>
            </a:r>
            <a:br>
              <a:rPr lang="pt-PT" sz="2000" b="1" dirty="0" smtClean="0"/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>Cultural </a:t>
            </a:r>
            <a:r>
              <a:rPr lang="pt-PT" sz="2000" b="1" dirty="0" err="1" smtClean="0"/>
              <a:t>affinity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zones</a:t>
            </a:r>
            <a:endParaRPr lang="pt-P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357298"/>
            <a:ext cx="500827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global </a:t>
            </a:r>
            <a:r>
              <a:rPr lang="pt-PT" dirty="0" err="1" smtClean="0"/>
              <a:t>country</a:t>
            </a:r>
            <a:r>
              <a:rPr lang="pt-PT" dirty="0" smtClean="0"/>
              <a:t> </a:t>
            </a:r>
            <a:r>
              <a:rPr lang="pt-PT" dirty="0" err="1" smtClean="0"/>
              <a:t>segmentation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 err="1" smtClean="0"/>
              <a:t>Country</a:t>
            </a:r>
            <a:r>
              <a:rPr lang="pt-PT" b="1" dirty="0" smtClean="0"/>
              <a:t> </a:t>
            </a:r>
            <a:r>
              <a:rPr lang="pt-PT" b="1" dirty="0" err="1" smtClean="0"/>
              <a:t>level</a:t>
            </a:r>
            <a:endParaRPr lang="pt-PT" b="1" dirty="0" smtClean="0"/>
          </a:p>
          <a:p>
            <a:r>
              <a:rPr lang="en-US" dirty="0" smtClean="0"/>
              <a:t>•Market size, geography, language, climate</a:t>
            </a:r>
          </a:p>
          <a:p>
            <a:r>
              <a:rPr lang="pt-PT" b="1" dirty="0" smtClean="0"/>
              <a:t>Individual </a:t>
            </a:r>
            <a:r>
              <a:rPr lang="pt-PT" b="1" dirty="0" err="1" smtClean="0"/>
              <a:t>level</a:t>
            </a:r>
            <a:endParaRPr lang="pt-PT" b="1" dirty="0" smtClean="0"/>
          </a:p>
          <a:p>
            <a:r>
              <a:rPr lang="en-US" dirty="0" smtClean="0"/>
              <a:t>•Demographic, brand loyalty, product usage, buying patterns,</a:t>
            </a:r>
          </a:p>
          <a:p>
            <a:r>
              <a:rPr lang="pt-PT" dirty="0" err="1" smtClean="0"/>
              <a:t>psychographic</a:t>
            </a:r>
            <a:endParaRPr lang="pt-PT" dirty="0" smtClean="0"/>
          </a:p>
          <a:p>
            <a:r>
              <a:rPr lang="pt-PT" b="1" dirty="0" err="1" smtClean="0"/>
              <a:t>Demographic</a:t>
            </a:r>
            <a:r>
              <a:rPr lang="pt-PT" b="1" dirty="0" smtClean="0"/>
              <a:t> clusters</a:t>
            </a:r>
          </a:p>
          <a:p>
            <a:r>
              <a:rPr lang="en-US" dirty="0" smtClean="0"/>
              <a:t>•Age, material status, education, income</a:t>
            </a:r>
          </a:p>
          <a:p>
            <a:r>
              <a:rPr lang="pt-PT" b="1" dirty="0" err="1" smtClean="0"/>
              <a:t>Attitudinal</a:t>
            </a:r>
            <a:r>
              <a:rPr lang="pt-PT" b="1" dirty="0" smtClean="0"/>
              <a:t> clusters</a:t>
            </a:r>
          </a:p>
          <a:p>
            <a:r>
              <a:rPr lang="en-US" dirty="0" smtClean="0"/>
              <a:t>•Environmental beliefs, faith in others</a:t>
            </a:r>
          </a:p>
          <a:p>
            <a:r>
              <a:rPr lang="pt-PT" b="1" dirty="0" err="1" smtClean="0"/>
              <a:t>Behavioral</a:t>
            </a:r>
            <a:r>
              <a:rPr lang="pt-PT" b="1" dirty="0" smtClean="0"/>
              <a:t> clusters</a:t>
            </a:r>
          </a:p>
          <a:p>
            <a:r>
              <a:rPr lang="pt-PT" dirty="0" err="1" smtClean="0"/>
              <a:t>•Willingness</a:t>
            </a:r>
            <a:r>
              <a:rPr lang="pt-PT" dirty="0" smtClean="0"/>
              <a:t> to </a:t>
            </a:r>
            <a:r>
              <a:rPr lang="pt-PT" dirty="0" err="1" smtClean="0"/>
              <a:t>pay</a:t>
            </a:r>
            <a:r>
              <a:rPr lang="pt-PT" dirty="0" smtClean="0"/>
              <a:t>, </a:t>
            </a:r>
            <a:r>
              <a:rPr lang="pt-PT" dirty="0" err="1" smtClean="0"/>
              <a:t>effort</a:t>
            </a: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marketing adaptation is necessary?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 smtClean="0"/>
              <a:t>92% </a:t>
            </a:r>
            <a:r>
              <a:rPr lang="pt-PT" b="1" dirty="0" err="1" smtClean="0"/>
              <a:t>culture</a:t>
            </a:r>
            <a:endParaRPr lang="pt-PT" b="1" dirty="0" smtClean="0"/>
          </a:p>
          <a:p>
            <a:r>
              <a:rPr lang="pt-PT" b="1" dirty="0" smtClean="0"/>
              <a:t>87% </a:t>
            </a:r>
            <a:r>
              <a:rPr lang="pt-PT" b="1" dirty="0" err="1" smtClean="0"/>
              <a:t>market</a:t>
            </a:r>
            <a:r>
              <a:rPr lang="pt-PT" b="1" dirty="0" smtClean="0"/>
              <a:t> </a:t>
            </a:r>
            <a:r>
              <a:rPr lang="pt-PT" b="1" dirty="0" err="1" smtClean="0"/>
              <a:t>dev</a:t>
            </a:r>
            <a:r>
              <a:rPr lang="pt-PT" b="1" dirty="0" smtClean="0"/>
              <a:t>.</a:t>
            </a:r>
          </a:p>
          <a:p>
            <a:r>
              <a:rPr lang="pt-PT" b="1" dirty="0" smtClean="0"/>
              <a:t>84% </a:t>
            </a:r>
            <a:r>
              <a:rPr lang="pt-PT" b="1" dirty="0" err="1" smtClean="0"/>
              <a:t>competition</a:t>
            </a:r>
            <a:endParaRPr lang="pt-PT" b="1" dirty="0" smtClean="0"/>
          </a:p>
          <a:p>
            <a:r>
              <a:rPr lang="pt-PT" b="1" dirty="0" smtClean="0"/>
              <a:t>82% </a:t>
            </a:r>
            <a:r>
              <a:rPr lang="pt-PT" b="1" dirty="0" err="1" smtClean="0"/>
              <a:t>laws</a:t>
            </a:r>
            <a:endParaRPr lang="pt-PT" b="1" dirty="0" smtClean="0"/>
          </a:p>
          <a:p>
            <a:r>
              <a:rPr lang="pt-PT" b="1" dirty="0" smtClean="0"/>
              <a:t>78% </a:t>
            </a:r>
            <a:r>
              <a:rPr lang="pt-PT" b="1" dirty="0" err="1" smtClean="0"/>
              <a:t>economic</a:t>
            </a:r>
            <a:r>
              <a:rPr lang="pt-PT" b="1" dirty="0" smtClean="0"/>
              <a:t> </a:t>
            </a:r>
            <a:r>
              <a:rPr lang="pt-PT" b="1" dirty="0" err="1" smtClean="0"/>
              <a:t>differences</a:t>
            </a:r>
            <a:endParaRPr lang="pt-PT" b="1" dirty="0" smtClean="0"/>
          </a:p>
          <a:p>
            <a:r>
              <a:rPr lang="pt-PT" b="1" dirty="0" smtClean="0"/>
              <a:t>74% </a:t>
            </a:r>
            <a:r>
              <a:rPr lang="pt-PT" b="1" dirty="0" err="1" smtClean="0"/>
              <a:t>sociological</a:t>
            </a:r>
            <a:r>
              <a:rPr lang="pt-PT" b="1" dirty="0" smtClean="0"/>
              <a:t> </a:t>
            </a:r>
            <a:r>
              <a:rPr lang="pt-PT" b="1" dirty="0" err="1" smtClean="0"/>
              <a:t>consideration</a:t>
            </a:r>
            <a:endParaRPr lang="pt-PT" b="1" dirty="0" smtClean="0"/>
          </a:p>
          <a:p>
            <a:r>
              <a:rPr lang="pt-PT" b="1" dirty="0" smtClean="0"/>
              <a:t>71% </a:t>
            </a:r>
            <a:r>
              <a:rPr lang="pt-PT" b="1" dirty="0" err="1" smtClean="0"/>
              <a:t>customer</a:t>
            </a:r>
            <a:r>
              <a:rPr lang="pt-PT" b="1" dirty="0" smtClean="0"/>
              <a:t> </a:t>
            </a:r>
            <a:r>
              <a:rPr lang="pt-PT" b="1" dirty="0" err="1" smtClean="0"/>
              <a:t>perception</a:t>
            </a:r>
            <a:endParaRPr lang="pt-PT" b="1" dirty="0" smtClean="0"/>
          </a:p>
          <a:p>
            <a:r>
              <a:rPr lang="pt-PT" b="1" dirty="0" smtClean="0"/>
              <a:t>60% </a:t>
            </a:r>
            <a:r>
              <a:rPr lang="pt-PT" b="1" dirty="0" err="1" smtClean="0"/>
              <a:t>technological</a:t>
            </a:r>
            <a:r>
              <a:rPr lang="pt-PT" b="1" dirty="0" smtClean="0"/>
              <a:t> </a:t>
            </a:r>
            <a:r>
              <a:rPr lang="pt-PT" b="1" dirty="0" err="1" smtClean="0"/>
              <a:t>consideration</a:t>
            </a:r>
            <a:endParaRPr lang="pt-PT" b="1" dirty="0" smtClean="0"/>
          </a:p>
          <a:p>
            <a:r>
              <a:rPr lang="pt-PT" b="1" dirty="0" smtClean="0"/>
              <a:t>53% </a:t>
            </a:r>
            <a:r>
              <a:rPr lang="pt-PT" b="1" dirty="0" err="1" smtClean="0"/>
              <a:t>political</a:t>
            </a:r>
            <a:r>
              <a:rPr lang="pt-PT" b="1" dirty="0" smtClean="0"/>
              <a:t> </a:t>
            </a:r>
            <a:r>
              <a:rPr lang="pt-PT" b="1" dirty="0" err="1" smtClean="0"/>
              <a:t>environment</a:t>
            </a:r>
            <a:endParaRPr lang="pt-PT" b="1" dirty="0" smtClean="0"/>
          </a:p>
          <a:p>
            <a:r>
              <a:rPr lang="en-US" b="1" dirty="0" smtClean="0"/>
              <a:t>49% level of customer similarity</a:t>
            </a: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smtClean="0"/>
              <a:t>A </a:t>
            </a:r>
            <a:r>
              <a:rPr lang="pt-PT" b="1" dirty="0" err="1" smtClean="0"/>
              <a:t>car</a:t>
            </a:r>
            <a:r>
              <a:rPr lang="pt-PT" b="1" dirty="0" smtClean="0"/>
              <a:t> :</a:t>
            </a:r>
          </a:p>
          <a:p>
            <a:r>
              <a:rPr lang="en-US" dirty="0" smtClean="0"/>
              <a:t>•Steel+ plastics+ length+ weight, etc.</a:t>
            </a:r>
          </a:p>
          <a:p>
            <a:r>
              <a:rPr lang="en-US" dirty="0" smtClean="0"/>
              <a:t>•Number of persons, guarantee, gas mileage, level of comfort</a:t>
            </a:r>
          </a:p>
          <a:p>
            <a:r>
              <a:rPr lang="pt-PT" dirty="0" err="1" smtClean="0"/>
              <a:t>•Luxury</a:t>
            </a:r>
            <a:r>
              <a:rPr lang="pt-PT" dirty="0" smtClean="0"/>
              <a:t>, </a:t>
            </a:r>
            <a:r>
              <a:rPr lang="pt-PT" dirty="0" err="1" smtClean="0"/>
              <a:t>economy</a:t>
            </a:r>
            <a:r>
              <a:rPr lang="pt-PT" dirty="0" smtClean="0"/>
              <a:t>, </a:t>
            </a:r>
            <a:r>
              <a:rPr lang="pt-PT" dirty="0" err="1" smtClean="0"/>
              <a:t>dynamism</a:t>
            </a:r>
            <a:r>
              <a:rPr lang="pt-PT" dirty="0" smtClean="0"/>
              <a:t>, </a:t>
            </a:r>
            <a:r>
              <a:rPr lang="pt-PT" dirty="0" err="1" smtClean="0"/>
              <a:t>sporty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PHYSICAL, SERVICES, SYMBOLS</a:t>
            </a:r>
            <a:endParaRPr lang="pt-P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dimensions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service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 err="1" smtClean="0"/>
              <a:t>Tangibles</a:t>
            </a:r>
            <a:endParaRPr lang="pt-PT" b="1" dirty="0" smtClean="0"/>
          </a:p>
          <a:p>
            <a:r>
              <a:rPr lang="en-US" dirty="0" smtClean="0"/>
              <a:t>•Physical appearance of business, HR &amp; sales literature</a:t>
            </a:r>
          </a:p>
          <a:p>
            <a:r>
              <a:rPr lang="pt-PT" b="1" dirty="0" err="1" smtClean="0"/>
              <a:t>Reliability</a:t>
            </a:r>
            <a:endParaRPr lang="pt-PT" b="1" dirty="0" smtClean="0"/>
          </a:p>
          <a:p>
            <a:r>
              <a:rPr lang="en-US" dirty="0" smtClean="0"/>
              <a:t>•Performing the promised service (on/ in time)</a:t>
            </a:r>
          </a:p>
          <a:p>
            <a:r>
              <a:rPr lang="pt-PT" b="1" dirty="0" err="1" smtClean="0"/>
              <a:t>Responsiveness</a:t>
            </a:r>
            <a:endParaRPr lang="pt-PT" b="1" dirty="0" smtClean="0"/>
          </a:p>
          <a:p>
            <a:r>
              <a:rPr lang="en-US" dirty="0" smtClean="0"/>
              <a:t>•Good customer service (quickly &amp; honestly)</a:t>
            </a:r>
          </a:p>
          <a:p>
            <a:r>
              <a:rPr lang="pt-PT" b="1" dirty="0" err="1" smtClean="0"/>
              <a:t>Assurance</a:t>
            </a:r>
            <a:endParaRPr lang="pt-PT" b="1" dirty="0" smtClean="0"/>
          </a:p>
          <a:p>
            <a:r>
              <a:rPr lang="en-US" dirty="0" smtClean="0"/>
              <a:t>•Degree of trust culture &amp; respect</a:t>
            </a:r>
          </a:p>
          <a:p>
            <a:r>
              <a:rPr lang="pt-PT" b="1" dirty="0" err="1" smtClean="0"/>
              <a:t>Empathy</a:t>
            </a:r>
            <a:endParaRPr lang="pt-PT" b="1" dirty="0" smtClean="0"/>
          </a:p>
          <a:p>
            <a:r>
              <a:rPr lang="en-US" dirty="0" smtClean="0"/>
              <a:t>•Giving the customers a feeling of being interested in their</a:t>
            </a:r>
          </a:p>
          <a:p>
            <a:r>
              <a:rPr lang="pt-PT" dirty="0" err="1" smtClean="0"/>
              <a:t>problems</a:t>
            </a:r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err="1" smtClean="0"/>
              <a:t>whisch</a:t>
            </a:r>
            <a:r>
              <a:rPr lang="pt-PT" dirty="0" smtClean="0"/>
              <a:t> </a:t>
            </a:r>
            <a:r>
              <a:rPr lang="pt-PT" dirty="0" err="1" smtClean="0"/>
              <a:t>country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parent</a:t>
            </a:r>
            <a:r>
              <a:rPr lang="pt-PT" dirty="0" smtClean="0"/>
              <a:t> !!!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PT" sz="7600" b="1" dirty="0" err="1" smtClean="0"/>
              <a:t>Corporation</a:t>
            </a:r>
            <a:r>
              <a:rPr lang="pt-PT" sz="7600" b="1" dirty="0" smtClean="0"/>
              <a:t>:</a:t>
            </a:r>
          </a:p>
          <a:p>
            <a:r>
              <a:rPr lang="pt-PT" sz="7600" b="1" dirty="0" err="1" smtClean="0"/>
              <a:t>Bridgestone</a:t>
            </a:r>
            <a:endParaRPr lang="pt-PT" sz="7600" b="1" dirty="0" smtClean="0"/>
          </a:p>
          <a:p>
            <a:r>
              <a:rPr lang="pt-PT" sz="7600" b="1" dirty="0" err="1" smtClean="0"/>
              <a:t>Rolls-Royce</a:t>
            </a:r>
            <a:endParaRPr lang="pt-PT" sz="7600" b="1" dirty="0" smtClean="0"/>
          </a:p>
          <a:p>
            <a:r>
              <a:rPr lang="pt-PT" sz="7600" b="1" dirty="0" err="1" smtClean="0"/>
              <a:t>Holliday</a:t>
            </a:r>
            <a:r>
              <a:rPr lang="pt-PT" sz="7600" b="1" dirty="0" smtClean="0"/>
              <a:t> </a:t>
            </a:r>
            <a:r>
              <a:rPr lang="pt-PT" sz="7600" b="1" dirty="0" err="1" smtClean="0"/>
              <a:t>Inn</a:t>
            </a:r>
            <a:endParaRPr lang="pt-PT" sz="7600" b="1" dirty="0" smtClean="0"/>
          </a:p>
          <a:p>
            <a:r>
              <a:rPr lang="pt-PT" sz="7600" b="1" dirty="0" err="1" smtClean="0"/>
              <a:t>Red</a:t>
            </a:r>
            <a:r>
              <a:rPr lang="pt-PT" sz="7600" b="1" dirty="0" smtClean="0"/>
              <a:t> </a:t>
            </a:r>
            <a:r>
              <a:rPr lang="pt-PT" sz="7600" b="1" dirty="0" err="1" smtClean="0"/>
              <a:t>Bull</a:t>
            </a:r>
            <a:endParaRPr lang="pt-PT" sz="7600" b="1" dirty="0" smtClean="0"/>
          </a:p>
          <a:p>
            <a:r>
              <a:rPr lang="pt-PT" sz="7600" b="1" dirty="0" err="1" smtClean="0"/>
              <a:t>InyourPocket</a:t>
            </a:r>
            <a:endParaRPr lang="pt-PT" sz="7600" b="1" dirty="0" smtClean="0"/>
          </a:p>
          <a:p>
            <a:r>
              <a:rPr lang="pt-PT" sz="7600" b="1" dirty="0" err="1" smtClean="0"/>
              <a:t>Cirque</a:t>
            </a:r>
            <a:r>
              <a:rPr lang="pt-PT" sz="7600" b="1" dirty="0" smtClean="0"/>
              <a:t> </a:t>
            </a:r>
            <a:r>
              <a:rPr lang="pt-PT" sz="7600" b="1" dirty="0" err="1" smtClean="0"/>
              <a:t>du</a:t>
            </a:r>
            <a:r>
              <a:rPr lang="pt-PT" sz="7600" b="1" dirty="0" smtClean="0"/>
              <a:t> </a:t>
            </a:r>
            <a:r>
              <a:rPr lang="pt-PT" sz="7600" b="1" dirty="0" err="1" smtClean="0"/>
              <a:t>Soleil</a:t>
            </a:r>
            <a:endParaRPr lang="pt-PT" sz="7600" b="1" dirty="0" smtClean="0"/>
          </a:p>
          <a:p>
            <a:r>
              <a:rPr lang="pt-PT" sz="7600" b="1" dirty="0" smtClean="0"/>
              <a:t>Puma</a:t>
            </a:r>
          </a:p>
          <a:p>
            <a:r>
              <a:rPr lang="pt-PT" sz="7600" b="1" dirty="0" smtClean="0"/>
              <a:t>Bata </a:t>
            </a:r>
            <a:r>
              <a:rPr lang="pt-PT" sz="7600" b="1" dirty="0" err="1" smtClean="0"/>
              <a:t>Shoes</a:t>
            </a:r>
            <a:endParaRPr lang="pt-PT" sz="7600" b="1" dirty="0" smtClean="0"/>
          </a:p>
          <a:p>
            <a:r>
              <a:rPr lang="pt-PT" sz="7600" b="1" dirty="0" err="1" smtClean="0"/>
              <a:t>Radisson</a:t>
            </a:r>
            <a:r>
              <a:rPr lang="pt-PT" sz="7600" b="1" dirty="0" smtClean="0"/>
              <a:t> SAS (B)</a:t>
            </a:r>
          </a:p>
          <a:p>
            <a:r>
              <a:rPr lang="pt-PT" sz="7600" b="1" dirty="0" smtClean="0"/>
              <a:t>RTL </a:t>
            </a:r>
            <a:r>
              <a:rPr lang="pt-PT" sz="7600" b="1" dirty="0" err="1" smtClean="0"/>
              <a:t>Group</a:t>
            </a:r>
            <a:endParaRPr lang="pt-PT" sz="7600" b="1" dirty="0" smtClean="0"/>
          </a:p>
          <a:p>
            <a:r>
              <a:rPr lang="pt-PT" sz="7600" b="1" dirty="0" err="1" smtClean="0"/>
              <a:t>Adecco</a:t>
            </a:r>
            <a:endParaRPr lang="pt-PT" sz="7600" b="1" dirty="0" smtClean="0"/>
          </a:p>
          <a:p>
            <a:r>
              <a:rPr lang="pt-PT" sz="7600" b="1" dirty="0" smtClean="0"/>
              <a:t>IKEA</a:t>
            </a:r>
          </a:p>
          <a:p>
            <a:endParaRPr lang="pt-PT" b="1" dirty="0" smtClean="0"/>
          </a:p>
          <a:p>
            <a:endParaRPr lang="pt-PT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572132" y="1428736"/>
            <a:ext cx="32861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Parent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Country</a:t>
            </a:r>
            <a:r>
              <a:rPr lang="pt-PT" sz="2000" b="1" dirty="0" smtClean="0"/>
              <a:t>:</a:t>
            </a:r>
          </a:p>
          <a:p>
            <a:r>
              <a:rPr lang="pt-PT" sz="2000" b="1" dirty="0" err="1" smtClean="0"/>
              <a:t>Japan</a:t>
            </a:r>
            <a:endParaRPr lang="pt-PT" sz="2000" b="1" dirty="0" smtClean="0"/>
          </a:p>
          <a:p>
            <a:r>
              <a:rPr lang="pt-PT" sz="2000" b="1" dirty="0" err="1" smtClean="0"/>
              <a:t>Germany</a:t>
            </a:r>
            <a:endParaRPr lang="pt-PT" sz="2000" b="1" dirty="0" smtClean="0"/>
          </a:p>
          <a:p>
            <a:r>
              <a:rPr lang="pt-PT" sz="2000" b="1" dirty="0" smtClean="0"/>
              <a:t>UK</a:t>
            </a:r>
          </a:p>
          <a:p>
            <a:r>
              <a:rPr lang="pt-PT" sz="2000" b="1" dirty="0" err="1" smtClean="0"/>
              <a:t>Austria</a:t>
            </a:r>
            <a:endParaRPr lang="pt-PT" sz="2000" b="1" dirty="0" smtClean="0"/>
          </a:p>
          <a:p>
            <a:r>
              <a:rPr lang="pt-PT" sz="2000" b="1" dirty="0" err="1" smtClean="0"/>
              <a:t>Lithuania</a:t>
            </a:r>
            <a:endParaRPr lang="pt-PT" sz="2000" b="1" dirty="0" smtClean="0"/>
          </a:p>
          <a:p>
            <a:r>
              <a:rPr lang="pt-PT" sz="2000" b="1" dirty="0" smtClean="0"/>
              <a:t>Canada</a:t>
            </a:r>
          </a:p>
          <a:p>
            <a:r>
              <a:rPr lang="pt-PT" sz="2000" b="1" dirty="0" err="1" smtClean="0"/>
              <a:t>Germany</a:t>
            </a:r>
            <a:endParaRPr lang="pt-PT" sz="2000" b="1" dirty="0" smtClean="0"/>
          </a:p>
          <a:p>
            <a:r>
              <a:rPr lang="pt-PT" sz="2000" b="1" dirty="0" err="1" smtClean="0"/>
              <a:t>Switzerland</a:t>
            </a:r>
            <a:endParaRPr lang="pt-PT" sz="2000" b="1" dirty="0" smtClean="0"/>
          </a:p>
          <a:p>
            <a:r>
              <a:rPr lang="pt-PT" sz="2000" b="1" dirty="0" smtClean="0"/>
              <a:t>USA</a:t>
            </a:r>
          </a:p>
          <a:p>
            <a:r>
              <a:rPr lang="pt-PT" sz="2000" b="1" dirty="0" err="1" smtClean="0"/>
              <a:t>Luxembourg</a:t>
            </a:r>
            <a:endParaRPr lang="pt-PT" sz="2000" b="1" dirty="0" smtClean="0"/>
          </a:p>
          <a:p>
            <a:r>
              <a:rPr lang="pt-PT" sz="2000" b="1" dirty="0" err="1" smtClean="0"/>
              <a:t>Switzerland</a:t>
            </a:r>
            <a:endParaRPr lang="pt-PT" sz="2000" b="1" dirty="0" smtClean="0"/>
          </a:p>
          <a:p>
            <a:r>
              <a:rPr lang="pt-PT" sz="2000" b="1" dirty="0" err="1" smtClean="0"/>
              <a:t>Netherlands</a:t>
            </a:r>
            <a:endParaRPr lang="pt-PT" sz="2000" b="1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000364" y="1428736"/>
            <a:ext cx="35004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/>
              <a:t>Image</a:t>
            </a:r>
            <a:r>
              <a:rPr lang="pt-PT" sz="2000" b="1" dirty="0" smtClean="0"/>
              <a:t>:</a:t>
            </a:r>
          </a:p>
          <a:p>
            <a:r>
              <a:rPr lang="pt-PT" sz="2000" b="1" dirty="0" smtClean="0"/>
              <a:t>USA</a:t>
            </a:r>
          </a:p>
          <a:p>
            <a:r>
              <a:rPr lang="pt-PT" sz="2000" b="1" dirty="0" smtClean="0"/>
              <a:t>UK</a:t>
            </a:r>
          </a:p>
          <a:p>
            <a:r>
              <a:rPr lang="pt-PT" sz="2000" b="1" dirty="0" smtClean="0"/>
              <a:t>USA</a:t>
            </a:r>
          </a:p>
          <a:p>
            <a:r>
              <a:rPr lang="pt-PT" sz="2000" b="1" dirty="0" smtClean="0"/>
              <a:t>??????</a:t>
            </a:r>
          </a:p>
          <a:p>
            <a:r>
              <a:rPr lang="pt-PT" sz="2000" b="1" dirty="0" smtClean="0"/>
              <a:t>??????</a:t>
            </a:r>
          </a:p>
          <a:p>
            <a:r>
              <a:rPr lang="pt-PT" sz="2000" b="1" dirty="0" err="1" smtClean="0"/>
              <a:t>France</a:t>
            </a:r>
            <a:endParaRPr lang="pt-PT" sz="2000" b="1" dirty="0" smtClean="0"/>
          </a:p>
          <a:p>
            <a:r>
              <a:rPr lang="pt-PT" sz="2000" b="1" dirty="0" smtClean="0"/>
              <a:t>??????</a:t>
            </a:r>
          </a:p>
          <a:p>
            <a:r>
              <a:rPr lang="pt-PT" sz="2000" b="1" dirty="0" smtClean="0"/>
              <a:t>Canada/</a:t>
            </a:r>
            <a:r>
              <a:rPr lang="pt-PT" sz="2000" b="1" dirty="0" err="1" smtClean="0"/>
              <a:t>Czech</a:t>
            </a:r>
            <a:r>
              <a:rPr lang="pt-PT" sz="2000" b="1" dirty="0" smtClean="0"/>
              <a:t> R.</a:t>
            </a:r>
          </a:p>
          <a:p>
            <a:r>
              <a:rPr lang="pt-PT" sz="2000" b="1" dirty="0" err="1" smtClean="0"/>
              <a:t>Scandinavia</a:t>
            </a:r>
            <a:endParaRPr lang="pt-PT" sz="2000" b="1" dirty="0" smtClean="0"/>
          </a:p>
          <a:p>
            <a:r>
              <a:rPr lang="pt-PT" sz="2000" b="1" dirty="0" err="1" smtClean="0"/>
              <a:t>Germany</a:t>
            </a:r>
            <a:r>
              <a:rPr lang="pt-PT" sz="2000" b="1" dirty="0" smtClean="0"/>
              <a:t>/</a:t>
            </a:r>
            <a:r>
              <a:rPr lang="pt-PT" sz="2000" b="1" dirty="0" err="1" smtClean="0"/>
              <a:t>France</a:t>
            </a:r>
            <a:endParaRPr lang="pt-PT" sz="2000" b="1" dirty="0" smtClean="0"/>
          </a:p>
          <a:p>
            <a:r>
              <a:rPr lang="pt-PT" sz="2000" b="1" dirty="0" smtClean="0"/>
              <a:t>??????</a:t>
            </a:r>
          </a:p>
          <a:p>
            <a:r>
              <a:rPr lang="pt-PT" sz="2000" b="1" dirty="0" err="1" smtClean="0"/>
              <a:t>Sweden</a:t>
            </a:r>
            <a:endParaRPr lang="pt-PT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14356"/>
            <a:ext cx="7572428" cy="530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2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Discuss to what extent (for following products):</a:t>
            </a:r>
            <a:br>
              <a:rPr lang="en-US" b="1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9072626" cy="5214974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•</a:t>
            </a:r>
            <a:r>
              <a:rPr lang="pt-PT" dirty="0" smtClean="0"/>
              <a:t>A </a:t>
            </a:r>
            <a:r>
              <a:rPr lang="pt-PT" dirty="0" err="1" smtClean="0"/>
              <a:t>world</a:t>
            </a:r>
            <a:r>
              <a:rPr lang="pt-PT" dirty="0" smtClean="0"/>
              <a:t> </a:t>
            </a:r>
            <a:r>
              <a:rPr lang="pt-PT" dirty="0" err="1" smtClean="0"/>
              <a:t>consumer</a:t>
            </a:r>
            <a:r>
              <a:rPr lang="pt-PT" dirty="0" smtClean="0"/>
              <a:t> </a:t>
            </a:r>
            <a:r>
              <a:rPr lang="pt-PT" dirty="0" err="1" smtClean="0"/>
              <a:t>exists</a:t>
            </a:r>
            <a:r>
              <a:rPr lang="pt-PT" dirty="0" smtClean="0"/>
              <a:t>??</a:t>
            </a:r>
            <a:endParaRPr lang="pt-PT" dirty="0" smtClean="0"/>
          </a:p>
          <a:p>
            <a:r>
              <a:rPr lang="en-US" dirty="0" smtClean="0"/>
              <a:t>•Products/ services are themselves global</a:t>
            </a:r>
          </a:p>
          <a:p>
            <a:r>
              <a:rPr lang="en-US" dirty="0" smtClean="0"/>
              <a:t>•The industry itself can be considered as global</a:t>
            </a:r>
          </a:p>
          <a:p>
            <a:endParaRPr lang="pt-PT" dirty="0" smtClean="0"/>
          </a:p>
          <a:p>
            <a:r>
              <a:rPr lang="pt-PT" dirty="0" err="1" smtClean="0"/>
              <a:t>•Airlines</a:t>
            </a:r>
            <a:endParaRPr lang="pt-PT" dirty="0" smtClean="0"/>
          </a:p>
          <a:p>
            <a:r>
              <a:rPr lang="pt-PT" dirty="0" err="1" smtClean="0"/>
              <a:t>•Beer</a:t>
            </a:r>
            <a:endParaRPr lang="pt-PT" dirty="0" smtClean="0"/>
          </a:p>
          <a:p>
            <a:r>
              <a:rPr lang="pt-PT" dirty="0" err="1" smtClean="0"/>
              <a:t>•Pharmaceuticals</a:t>
            </a:r>
            <a:endParaRPr lang="pt-PT" dirty="0" smtClean="0"/>
          </a:p>
          <a:p>
            <a:r>
              <a:rPr lang="pt-PT" dirty="0" err="1" smtClean="0"/>
              <a:t>•Tobacco</a:t>
            </a:r>
            <a:endParaRPr lang="pt-PT" dirty="0" smtClean="0"/>
          </a:p>
          <a:p>
            <a:r>
              <a:rPr lang="pt-PT" dirty="0" err="1" smtClean="0"/>
              <a:t>•Meat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foods</a:t>
            </a:r>
            <a:endParaRPr lang="pt-PT" dirty="0" smtClean="0"/>
          </a:p>
          <a:p>
            <a:r>
              <a:rPr lang="pt-PT" dirty="0" err="1" smtClean="0"/>
              <a:t>•Toilet</a:t>
            </a:r>
            <a:r>
              <a:rPr lang="pt-PT" dirty="0" smtClean="0"/>
              <a:t> </a:t>
            </a:r>
            <a:r>
              <a:rPr lang="pt-PT" dirty="0" err="1" smtClean="0"/>
              <a:t>tissues</a:t>
            </a:r>
            <a:endParaRPr lang="pt-PT" dirty="0" smtClean="0"/>
          </a:p>
          <a:p>
            <a:r>
              <a:rPr lang="pt-PT" dirty="0" err="1" smtClean="0"/>
              <a:t>•Blood</a:t>
            </a:r>
            <a:r>
              <a:rPr lang="pt-PT" dirty="0" smtClean="0"/>
              <a:t> </a:t>
            </a:r>
            <a:r>
              <a:rPr lang="pt-PT" dirty="0" err="1" smtClean="0"/>
              <a:t>analyzer</a:t>
            </a:r>
            <a:endParaRPr lang="pt-PT" dirty="0" smtClean="0"/>
          </a:p>
          <a:p>
            <a:r>
              <a:rPr lang="pt-PT" dirty="0" err="1" smtClean="0"/>
              <a:t>•Mail</a:t>
            </a:r>
            <a:r>
              <a:rPr lang="pt-PT" dirty="0" smtClean="0"/>
              <a:t> </a:t>
            </a:r>
            <a:r>
              <a:rPr lang="pt-PT" dirty="0" err="1" smtClean="0"/>
              <a:t>service</a:t>
            </a:r>
            <a:endParaRPr lang="pt-PT" dirty="0" smtClean="0"/>
          </a:p>
          <a:p>
            <a:r>
              <a:rPr lang="pt-PT" dirty="0" err="1" smtClean="0"/>
              <a:t>•Sheets</a:t>
            </a:r>
            <a:r>
              <a:rPr lang="pt-PT" dirty="0" smtClean="0"/>
              <a:t> &amp; </a:t>
            </a:r>
            <a:r>
              <a:rPr lang="pt-PT" dirty="0" err="1" smtClean="0"/>
              <a:t>pillows</a:t>
            </a:r>
            <a:endParaRPr lang="pt-PT" dirty="0" smtClean="0"/>
          </a:p>
          <a:p>
            <a:r>
              <a:rPr lang="pt-PT" dirty="0" err="1" smtClean="0"/>
              <a:t>•Ski</a:t>
            </a:r>
            <a:r>
              <a:rPr lang="pt-PT" dirty="0" smtClean="0"/>
              <a:t> </a:t>
            </a:r>
            <a:r>
              <a:rPr lang="pt-PT" dirty="0" err="1" smtClean="0"/>
              <a:t>lifts</a:t>
            </a:r>
            <a:endParaRPr lang="pt-PT" dirty="0" smtClean="0"/>
          </a:p>
          <a:p>
            <a:r>
              <a:rPr lang="pt-PT" dirty="0" err="1" smtClean="0"/>
              <a:t>•Notebooks</a:t>
            </a:r>
            <a:endParaRPr lang="pt-PT" dirty="0" smtClean="0"/>
          </a:p>
          <a:p>
            <a:r>
              <a:rPr lang="pt-PT" dirty="0" err="1" smtClean="0"/>
              <a:t>•Washing</a:t>
            </a:r>
            <a:r>
              <a:rPr lang="pt-PT" dirty="0" smtClean="0"/>
              <a:t> </a:t>
            </a:r>
            <a:r>
              <a:rPr lang="pt-PT" dirty="0" err="1" smtClean="0"/>
              <a:t>machines</a:t>
            </a:r>
            <a:endParaRPr lang="pt-P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aspects of the marketing environment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err="1" smtClean="0"/>
              <a:t>Political</a:t>
            </a:r>
            <a:r>
              <a:rPr lang="pt-PT" b="1" dirty="0" smtClean="0"/>
              <a:t> </a:t>
            </a:r>
            <a:r>
              <a:rPr lang="pt-PT" b="1" dirty="0" err="1" smtClean="0"/>
              <a:t>Risks</a:t>
            </a:r>
            <a:endParaRPr lang="pt-PT" b="1" dirty="0" smtClean="0"/>
          </a:p>
          <a:p>
            <a:r>
              <a:rPr lang="en-US" dirty="0" smtClean="0"/>
              <a:t>•Nationalization, contract revocation, reparation of funds,</a:t>
            </a:r>
          </a:p>
          <a:p>
            <a:r>
              <a:rPr lang="pt-PT" dirty="0" err="1" smtClean="0"/>
              <a:t>treatment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expatriate</a:t>
            </a:r>
            <a:r>
              <a:rPr lang="pt-PT" dirty="0" smtClean="0"/>
              <a:t> </a:t>
            </a:r>
            <a:r>
              <a:rPr lang="pt-PT" dirty="0" err="1" smtClean="0"/>
              <a:t>personal</a:t>
            </a:r>
            <a:endParaRPr lang="pt-PT" dirty="0" smtClean="0"/>
          </a:p>
          <a:p>
            <a:r>
              <a:rPr lang="pt-PT" b="1" dirty="0" err="1" smtClean="0"/>
              <a:t>Economic</a:t>
            </a:r>
            <a:r>
              <a:rPr lang="pt-PT" b="1" dirty="0" smtClean="0"/>
              <a:t> </a:t>
            </a:r>
            <a:r>
              <a:rPr lang="pt-PT" b="1" dirty="0" err="1" smtClean="0"/>
              <a:t>Risks</a:t>
            </a:r>
            <a:endParaRPr lang="pt-PT" b="1" dirty="0" smtClean="0"/>
          </a:p>
          <a:p>
            <a:r>
              <a:rPr lang="pt-PT" dirty="0" err="1" smtClean="0"/>
              <a:t>•Exchange</a:t>
            </a:r>
            <a:r>
              <a:rPr lang="pt-PT" dirty="0" smtClean="0"/>
              <a:t> </a:t>
            </a:r>
            <a:r>
              <a:rPr lang="pt-PT" dirty="0" err="1" smtClean="0"/>
              <a:t>controls</a:t>
            </a:r>
            <a:r>
              <a:rPr lang="pt-PT" dirty="0" smtClean="0"/>
              <a:t>, </a:t>
            </a:r>
            <a:r>
              <a:rPr lang="pt-PT" dirty="0" err="1" smtClean="0"/>
              <a:t>tax</a:t>
            </a:r>
            <a:r>
              <a:rPr lang="pt-PT" dirty="0" smtClean="0"/>
              <a:t> </a:t>
            </a:r>
            <a:r>
              <a:rPr lang="pt-PT" dirty="0" err="1" smtClean="0"/>
              <a:t>controls</a:t>
            </a:r>
            <a:r>
              <a:rPr lang="pt-PT" dirty="0" smtClean="0"/>
              <a:t>, </a:t>
            </a:r>
            <a:r>
              <a:rPr lang="pt-PT" dirty="0" err="1" smtClean="0"/>
              <a:t>price</a:t>
            </a:r>
            <a:r>
              <a:rPr lang="pt-PT" dirty="0" smtClean="0"/>
              <a:t> </a:t>
            </a:r>
            <a:r>
              <a:rPr lang="pt-PT" dirty="0" err="1" smtClean="0"/>
              <a:t>controls</a:t>
            </a:r>
            <a:r>
              <a:rPr lang="pt-PT" dirty="0" smtClean="0"/>
              <a:t>, </a:t>
            </a:r>
            <a:r>
              <a:rPr lang="pt-PT" dirty="0" err="1" smtClean="0"/>
              <a:t>import</a:t>
            </a:r>
            <a:endParaRPr lang="pt-PT" dirty="0" smtClean="0"/>
          </a:p>
          <a:p>
            <a:r>
              <a:rPr lang="pt-PT" dirty="0" err="1" smtClean="0"/>
              <a:t>restrictions</a:t>
            </a:r>
            <a:endParaRPr lang="pt-PT" dirty="0" smtClean="0"/>
          </a:p>
          <a:p>
            <a:r>
              <a:rPr lang="pt-PT" b="1" dirty="0" err="1" smtClean="0"/>
              <a:t>Assessing</a:t>
            </a:r>
            <a:r>
              <a:rPr lang="pt-PT" b="1" dirty="0" smtClean="0"/>
              <a:t> </a:t>
            </a:r>
            <a:r>
              <a:rPr lang="pt-PT" b="1" dirty="0" err="1" smtClean="0"/>
              <a:t>political</a:t>
            </a:r>
            <a:r>
              <a:rPr lang="pt-PT" b="1" dirty="0" smtClean="0"/>
              <a:t> </a:t>
            </a:r>
            <a:r>
              <a:rPr lang="pt-PT" b="1" dirty="0" err="1" smtClean="0"/>
              <a:t>vulnerability</a:t>
            </a:r>
            <a:endParaRPr lang="pt-PT" b="1" dirty="0" smtClean="0"/>
          </a:p>
          <a:p>
            <a:r>
              <a:rPr lang="pt-PT" dirty="0" err="1" smtClean="0"/>
              <a:t>•Government</a:t>
            </a:r>
            <a:r>
              <a:rPr lang="pt-PT" dirty="0" smtClean="0"/>
              <a:t> vs. </a:t>
            </a:r>
            <a:r>
              <a:rPr lang="pt-PT" dirty="0" err="1" smtClean="0"/>
              <a:t>Business</a:t>
            </a:r>
            <a:endParaRPr lang="pt-PT" dirty="0" smtClean="0"/>
          </a:p>
          <a:p>
            <a:r>
              <a:rPr lang="pt-PT" dirty="0" err="1" smtClean="0"/>
              <a:t>•Possible</a:t>
            </a:r>
            <a:r>
              <a:rPr lang="pt-PT" dirty="0" smtClean="0"/>
              <a:t> </a:t>
            </a:r>
            <a:r>
              <a:rPr lang="pt-PT" dirty="0" err="1" smtClean="0"/>
              <a:t>solutions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actions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linguistics</a:t>
            </a:r>
            <a:r>
              <a:rPr lang="pt-PT" dirty="0" smtClean="0"/>
              <a:t> </a:t>
            </a:r>
            <a:r>
              <a:rPr lang="pt-PT" dirty="0" err="1" smtClean="0"/>
              <a:t>aspects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brands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err="1" smtClean="0"/>
              <a:t>Phonetic</a:t>
            </a:r>
            <a:r>
              <a:rPr lang="pt-PT" b="1" dirty="0" smtClean="0"/>
              <a:t> </a:t>
            </a:r>
            <a:r>
              <a:rPr lang="pt-PT" b="1" dirty="0" err="1" smtClean="0"/>
              <a:t>devices</a:t>
            </a:r>
            <a:endParaRPr lang="pt-PT" b="1" dirty="0" smtClean="0"/>
          </a:p>
          <a:p>
            <a:r>
              <a:rPr lang="pt-PT" dirty="0" err="1" smtClean="0"/>
              <a:t>•Coca</a:t>
            </a:r>
            <a:r>
              <a:rPr lang="pt-PT" dirty="0" smtClean="0"/>
              <a:t> Cola, </a:t>
            </a:r>
            <a:r>
              <a:rPr lang="pt-PT" dirty="0" err="1" smtClean="0"/>
              <a:t>Omo</a:t>
            </a:r>
            <a:r>
              <a:rPr lang="pt-PT" dirty="0" smtClean="0"/>
              <a:t>, </a:t>
            </a:r>
            <a:r>
              <a:rPr lang="pt-PT" dirty="0" err="1" smtClean="0"/>
              <a:t>Tic</a:t>
            </a:r>
            <a:r>
              <a:rPr lang="pt-PT" dirty="0" smtClean="0"/>
              <a:t> </a:t>
            </a:r>
            <a:r>
              <a:rPr lang="pt-PT" dirty="0" err="1" smtClean="0"/>
              <a:t>Tac</a:t>
            </a:r>
            <a:r>
              <a:rPr lang="pt-PT" dirty="0" smtClean="0"/>
              <a:t>, </a:t>
            </a:r>
            <a:r>
              <a:rPr lang="pt-PT" dirty="0" err="1" smtClean="0"/>
              <a:t>Chevy</a:t>
            </a:r>
            <a:r>
              <a:rPr lang="pt-PT" dirty="0" smtClean="0"/>
              <a:t> (for </a:t>
            </a:r>
            <a:r>
              <a:rPr lang="pt-PT" dirty="0" err="1" smtClean="0"/>
              <a:t>Chevrolet</a:t>
            </a:r>
            <a:r>
              <a:rPr lang="pt-PT" dirty="0" smtClean="0"/>
              <a:t>), </a:t>
            </a:r>
            <a:r>
              <a:rPr lang="pt-PT" dirty="0" err="1" smtClean="0"/>
              <a:t>Dash</a:t>
            </a:r>
            <a:r>
              <a:rPr lang="pt-PT" dirty="0" smtClean="0"/>
              <a:t>…</a:t>
            </a:r>
          </a:p>
          <a:p>
            <a:r>
              <a:rPr lang="pt-PT" b="1" dirty="0" err="1" smtClean="0"/>
              <a:t>Orthographic</a:t>
            </a:r>
            <a:r>
              <a:rPr lang="pt-PT" b="1" dirty="0" smtClean="0"/>
              <a:t> </a:t>
            </a:r>
            <a:r>
              <a:rPr lang="pt-PT" b="1" dirty="0" err="1" smtClean="0"/>
              <a:t>devices</a:t>
            </a:r>
            <a:endParaRPr lang="pt-PT" b="1" dirty="0" smtClean="0"/>
          </a:p>
          <a:p>
            <a:r>
              <a:rPr lang="pt-PT" dirty="0" err="1" smtClean="0"/>
              <a:t>•Kool-Aid</a:t>
            </a:r>
            <a:r>
              <a:rPr lang="pt-PT" dirty="0" smtClean="0"/>
              <a:t>, 7Up, HP, P&amp;G..</a:t>
            </a:r>
          </a:p>
          <a:p>
            <a:r>
              <a:rPr lang="pt-PT" b="1" dirty="0" err="1" smtClean="0"/>
              <a:t>Morphological</a:t>
            </a:r>
            <a:r>
              <a:rPr lang="pt-PT" b="1" dirty="0" smtClean="0"/>
              <a:t> </a:t>
            </a:r>
            <a:r>
              <a:rPr lang="pt-PT" b="1" dirty="0" err="1" smtClean="0"/>
              <a:t>devices</a:t>
            </a:r>
            <a:endParaRPr lang="pt-PT" b="1" dirty="0" smtClean="0"/>
          </a:p>
          <a:p>
            <a:r>
              <a:rPr lang="pt-PT" dirty="0" err="1" smtClean="0"/>
              <a:t>•Tipp-Ex</a:t>
            </a:r>
            <a:endParaRPr lang="pt-PT" dirty="0" smtClean="0"/>
          </a:p>
          <a:p>
            <a:r>
              <a:rPr lang="pt-PT" b="1" dirty="0" err="1" smtClean="0"/>
              <a:t>Semantic</a:t>
            </a:r>
            <a:r>
              <a:rPr lang="pt-PT" b="1" dirty="0" smtClean="0"/>
              <a:t> </a:t>
            </a:r>
            <a:r>
              <a:rPr lang="pt-PT" b="1" dirty="0" err="1" smtClean="0"/>
              <a:t>devices</a:t>
            </a:r>
            <a:endParaRPr lang="pt-PT" b="1" dirty="0" smtClean="0"/>
          </a:p>
          <a:p>
            <a:r>
              <a:rPr lang="pt-PT" dirty="0" err="1" smtClean="0"/>
              <a:t>•Aqua</a:t>
            </a:r>
            <a:r>
              <a:rPr lang="pt-PT" dirty="0" smtClean="0"/>
              <a:t> </a:t>
            </a:r>
            <a:r>
              <a:rPr lang="pt-PT" dirty="0" err="1" smtClean="0"/>
              <a:t>Fresh</a:t>
            </a:r>
            <a:r>
              <a:rPr lang="pt-PT" dirty="0" smtClean="0"/>
              <a:t>, </a:t>
            </a:r>
            <a:r>
              <a:rPr lang="pt-PT" dirty="0" err="1" smtClean="0"/>
              <a:t>Kinder</a:t>
            </a:r>
            <a:r>
              <a:rPr lang="pt-PT" dirty="0" smtClean="0"/>
              <a:t>, </a:t>
            </a:r>
            <a:r>
              <a:rPr lang="pt-PT" dirty="0" err="1" smtClean="0"/>
              <a:t>Nutella</a:t>
            </a:r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aspects of the marketing environment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smtClean="0"/>
              <a:t>Legal </a:t>
            </a:r>
            <a:r>
              <a:rPr lang="pt-PT" b="1" dirty="0" err="1" smtClean="0"/>
              <a:t>environment</a:t>
            </a:r>
            <a:endParaRPr lang="pt-PT" b="1" dirty="0" smtClean="0"/>
          </a:p>
          <a:p>
            <a:r>
              <a:rPr lang="en-US" dirty="0" smtClean="0"/>
              <a:t>•International law vs. „no one“ universal law</a:t>
            </a:r>
          </a:p>
          <a:p>
            <a:r>
              <a:rPr lang="pt-PT" b="1" dirty="0" err="1" smtClean="0"/>
              <a:t>Basis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legal </a:t>
            </a:r>
            <a:r>
              <a:rPr lang="pt-PT" b="1" dirty="0" err="1" smtClean="0"/>
              <a:t>systems</a:t>
            </a:r>
            <a:endParaRPr lang="pt-PT" b="1" dirty="0" smtClean="0"/>
          </a:p>
          <a:p>
            <a:r>
              <a:rPr lang="en-US" dirty="0" smtClean="0"/>
              <a:t>•Common law, Islamic law, civil or code law, Socialist law</a:t>
            </a:r>
          </a:p>
          <a:p>
            <a:r>
              <a:rPr lang="pt-PT" b="1" dirty="0" smtClean="0"/>
              <a:t>Legal </a:t>
            </a:r>
            <a:r>
              <a:rPr lang="pt-PT" b="1" dirty="0" err="1" smtClean="0"/>
              <a:t>issues</a:t>
            </a:r>
            <a:endParaRPr lang="pt-PT" b="1" dirty="0" smtClean="0"/>
          </a:p>
          <a:p>
            <a:r>
              <a:rPr lang="pt-PT" dirty="0" err="1" smtClean="0"/>
              <a:t>•Laws</a:t>
            </a:r>
            <a:r>
              <a:rPr lang="pt-PT" dirty="0" smtClean="0"/>
              <a:t> </a:t>
            </a:r>
            <a:r>
              <a:rPr lang="pt-PT" dirty="0" err="1" smtClean="0"/>
              <a:t>within</a:t>
            </a:r>
            <a:r>
              <a:rPr lang="pt-PT" dirty="0" smtClean="0"/>
              <a:t> a </a:t>
            </a:r>
            <a:r>
              <a:rPr lang="pt-PT" dirty="0" err="1" smtClean="0"/>
              <a:t>country</a:t>
            </a:r>
            <a:endParaRPr lang="pt-PT" dirty="0" smtClean="0"/>
          </a:p>
          <a:p>
            <a:r>
              <a:rPr lang="pt-PT" dirty="0" err="1" smtClean="0"/>
              <a:t>•Evolving</a:t>
            </a:r>
            <a:r>
              <a:rPr lang="pt-PT" dirty="0" smtClean="0"/>
              <a:t> </a:t>
            </a:r>
            <a:r>
              <a:rPr lang="pt-PT" dirty="0" err="1" smtClean="0"/>
              <a:t>cyber</a:t>
            </a:r>
            <a:r>
              <a:rPr lang="pt-PT" dirty="0" smtClean="0"/>
              <a:t> </a:t>
            </a:r>
            <a:r>
              <a:rPr lang="pt-PT" dirty="0" err="1" smtClean="0"/>
              <a:t>laws</a:t>
            </a:r>
            <a:endParaRPr lang="pt-P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645" y="1447800"/>
            <a:ext cx="443390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71480"/>
            <a:ext cx="7786742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contextual and cultural influence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Power: Sugary products, large breakfasts, bowling electric</a:t>
            </a:r>
          </a:p>
          <a:p>
            <a:r>
              <a:rPr lang="pt-PT" b="1" dirty="0" err="1" smtClean="0"/>
              <a:t>trains</a:t>
            </a:r>
            <a:r>
              <a:rPr lang="pt-PT" b="1" dirty="0" smtClean="0"/>
              <a:t>, </a:t>
            </a:r>
            <a:r>
              <a:rPr lang="pt-PT" b="1" dirty="0" err="1" smtClean="0"/>
              <a:t>power</a:t>
            </a:r>
            <a:r>
              <a:rPr lang="pt-PT" b="1" dirty="0" smtClean="0"/>
              <a:t> </a:t>
            </a:r>
            <a:r>
              <a:rPr lang="pt-PT" b="1" dirty="0" err="1" smtClean="0"/>
              <a:t>tools</a:t>
            </a:r>
            <a:endParaRPr lang="pt-PT" b="1" dirty="0" smtClean="0"/>
          </a:p>
          <a:p>
            <a:r>
              <a:rPr lang="en-US" b="1" dirty="0" smtClean="0"/>
              <a:t>Masculinity: Coffee, red meat, heavy shoes, strong alcohol,</a:t>
            </a:r>
          </a:p>
          <a:p>
            <a:r>
              <a:rPr lang="pt-PT" b="1" dirty="0" err="1" smtClean="0"/>
              <a:t>shaving</a:t>
            </a:r>
            <a:r>
              <a:rPr lang="pt-PT" b="1" dirty="0" smtClean="0"/>
              <a:t> </a:t>
            </a:r>
            <a:r>
              <a:rPr lang="pt-PT" b="1" dirty="0" err="1" smtClean="0"/>
              <a:t>with</a:t>
            </a:r>
            <a:r>
              <a:rPr lang="pt-PT" b="1" dirty="0" smtClean="0"/>
              <a:t> </a:t>
            </a:r>
            <a:r>
              <a:rPr lang="pt-PT" b="1" dirty="0" err="1" smtClean="0"/>
              <a:t>razor</a:t>
            </a:r>
            <a:endParaRPr lang="pt-PT" b="1" dirty="0" smtClean="0"/>
          </a:p>
          <a:p>
            <a:r>
              <a:rPr lang="en-US" b="1" dirty="0" smtClean="0"/>
              <a:t>Individuality: Vodka, foreign cars, cigarette holders, perfume,</a:t>
            </a:r>
          </a:p>
          <a:p>
            <a:r>
              <a:rPr lang="pt-PT" b="1" dirty="0" err="1" smtClean="0"/>
              <a:t>gourmet</a:t>
            </a:r>
            <a:r>
              <a:rPr lang="pt-PT" b="1" dirty="0" smtClean="0"/>
              <a:t> </a:t>
            </a:r>
            <a:r>
              <a:rPr lang="pt-PT" b="1" dirty="0" err="1" smtClean="0"/>
              <a:t>food</a:t>
            </a:r>
            <a:endParaRPr lang="pt-PT" b="1" dirty="0" smtClean="0"/>
          </a:p>
          <a:p>
            <a:r>
              <a:rPr lang="en-US" b="1" dirty="0" smtClean="0"/>
              <a:t>Status: Scotch, ulcers, heart attacks, indigestion, carpets</a:t>
            </a:r>
          </a:p>
          <a:p>
            <a:r>
              <a:rPr lang="en-US" b="1" dirty="0" smtClean="0"/>
              <a:t>Social acceptance: ice-cream, coffee, toys, sugar, soap, beauty</a:t>
            </a:r>
          </a:p>
          <a:p>
            <a:r>
              <a:rPr lang="pt-PT" b="1" dirty="0" err="1" smtClean="0"/>
              <a:t>products</a:t>
            </a:r>
            <a:endParaRPr lang="pt-PT" b="1" dirty="0" smtClean="0"/>
          </a:p>
          <a:p>
            <a:r>
              <a:rPr lang="en-US" b="1" dirty="0" smtClean="0"/>
              <a:t>Eroticism: Sweets, gloves, a men lightening a woman‘s </a:t>
            </a:r>
            <a:r>
              <a:rPr lang="en-US" b="1" dirty="0" err="1" smtClean="0"/>
              <a:t>cigaret</a:t>
            </a:r>
            <a:endParaRPr lang="pt-P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Behaviour</a:t>
            </a:r>
            <a:r>
              <a:rPr lang="pt-PT" dirty="0" smtClean="0"/>
              <a:t>!!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 err="1" smtClean="0"/>
              <a:t>Voice</a:t>
            </a:r>
            <a:r>
              <a:rPr lang="pt-PT" b="1" dirty="0" smtClean="0"/>
              <a:t> </a:t>
            </a:r>
            <a:r>
              <a:rPr lang="pt-PT" b="1" dirty="0" err="1" smtClean="0"/>
              <a:t>consumer</a:t>
            </a:r>
            <a:r>
              <a:rPr lang="pt-PT" b="1" dirty="0" smtClean="0"/>
              <a:t> </a:t>
            </a:r>
            <a:r>
              <a:rPr lang="pt-PT" b="1" dirty="0" err="1" smtClean="0"/>
              <a:t>complaint</a:t>
            </a:r>
            <a:r>
              <a:rPr lang="pt-PT" b="1" dirty="0" smtClean="0"/>
              <a:t> </a:t>
            </a:r>
            <a:r>
              <a:rPr lang="pt-PT" b="1" dirty="0" err="1" smtClean="0"/>
              <a:t>behavior</a:t>
            </a:r>
            <a:r>
              <a:rPr lang="pt-PT" b="1" dirty="0" smtClean="0"/>
              <a:t>:</a:t>
            </a:r>
          </a:p>
          <a:p>
            <a:r>
              <a:rPr lang="en-US" dirty="0" smtClean="0"/>
              <a:t>•Forget about the incident and do nothing</a:t>
            </a:r>
          </a:p>
          <a:p>
            <a:r>
              <a:rPr lang="en-US" dirty="0" smtClean="0"/>
              <a:t>•Complain to store manager next time</a:t>
            </a:r>
          </a:p>
          <a:p>
            <a:r>
              <a:rPr lang="en-US" dirty="0" smtClean="0"/>
              <a:t>•Immediately complain by repair shop</a:t>
            </a:r>
          </a:p>
          <a:p>
            <a:r>
              <a:rPr lang="pt-PT" b="1" dirty="0" err="1" smtClean="0"/>
              <a:t>Private</a:t>
            </a:r>
            <a:r>
              <a:rPr lang="pt-PT" b="1" dirty="0" smtClean="0"/>
              <a:t> </a:t>
            </a:r>
            <a:r>
              <a:rPr lang="pt-PT" b="1" dirty="0" err="1" smtClean="0"/>
              <a:t>consumer</a:t>
            </a:r>
            <a:r>
              <a:rPr lang="pt-PT" b="1" dirty="0" smtClean="0"/>
              <a:t> </a:t>
            </a:r>
            <a:r>
              <a:rPr lang="pt-PT" b="1" dirty="0" err="1" smtClean="0"/>
              <a:t>complaint</a:t>
            </a:r>
            <a:r>
              <a:rPr lang="pt-PT" b="1" dirty="0" smtClean="0"/>
              <a:t> </a:t>
            </a:r>
            <a:r>
              <a:rPr lang="pt-PT" b="1" dirty="0" err="1" smtClean="0"/>
              <a:t>behavior</a:t>
            </a:r>
            <a:r>
              <a:rPr lang="pt-PT" b="1" dirty="0" smtClean="0"/>
              <a:t>:</a:t>
            </a:r>
          </a:p>
          <a:p>
            <a:r>
              <a:rPr lang="en-US" dirty="0" smtClean="0"/>
              <a:t>•Decide not to use the repair shop again</a:t>
            </a:r>
          </a:p>
          <a:p>
            <a:r>
              <a:rPr lang="en-US" dirty="0" smtClean="0"/>
              <a:t>•Speak to your friends about experience</a:t>
            </a:r>
          </a:p>
          <a:p>
            <a:r>
              <a:rPr lang="en-US" dirty="0" smtClean="0"/>
              <a:t>•Convince friends not to use shop again</a:t>
            </a:r>
          </a:p>
          <a:p>
            <a:r>
              <a:rPr lang="en-US" b="1" dirty="0" smtClean="0"/>
              <a:t>3rd party consumer complaint behavior</a:t>
            </a:r>
          </a:p>
          <a:p>
            <a:r>
              <a:rPr lang="pt-PT" dirty="0" err="1" smtClean="0"/>
              <a:t>•Complain</a:t>
            </a:r>
            <a:r>
              <a:rPr lang="pt-PT" dirty="0" smtClean="0"/>
              <a:t> to </a:t>
            </a:r>
            <a:r>
              <a:rPr lang="pt-PT" dirty="0" err="1" smtClean="0"/>
              <a:t>consumer</a:t>
            </a:r>
            <a:r>
              <a:rPr lang="pt-PT" dirty="0" smtClean="0"/>
              <a:t> </a:t>
            </a:r>
            <a:r>
              <a:rPr lang="pt-PT" dirty="0" err="1" smtClean="0"/>
              <a:t>agency</a:t>
            </a:r>
            <a:endParaRPr lang="pt-PT" dirty="0" smtClean="0"/>
          </a:p>
          <a:p>
            <a:r>
              <a:rPr lang="en-US" dirty="0" smtClean="0"/>
              <a:t>•Write to newspaper or take legal actions?</a:t>
            </a:r>
            <a:endParaRPr lang="pt-P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country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origin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Many consumers may take into consideration the country of</a:t>
            </a:r>
          </a:p>
          <a:p>
            <a:r>
              <a:rPr lang="en-US" b="1" dirty="0" smtClean="0"/>
              <a:t>origin of a product. The “Made in” label matters a great</a:t>
            </a:r>
          </a:p>
          <a:p>
            <a:r>
              <a:rPr lang="pt-PT" b="1" dirty="0" err="1" smtClean="0"/>
              <a:t>deal</a:t>
            </a:r>
            <a:r>
              <a:rPr lang="pt-PT" b="1" dirty="0" smtClean="0"/>
              <a:t> to some </a:t>
            </a:r>
            <a:r>
              <a:rPr lang="pt-PT" b="1" dirty="0" err="1" smtClean="0"/>
              <a:t>consumers</a:t>
            </a:r>
            <a:endParaRPr lang="pt-PT" b="1" dirty="0" smtClean="0"/>
          </a:p>
          <a:p>
            <a:r>
              <a:rPr lang="en-US" b="1" dirty="0" smtClean="0"/>
              <a:t>Country of origin effects vs. country of origin bias</a:t>
            </a:r>
          </a:p>
          <a:p>
            <a:r>
              <a:rPr lang="en-US" dirty="0" smtClean="0"/>
              <a:t>•Whereby COO effects deal with the quality perceptions of</a:t>
            </a:r>
          </a:p>
          <a:p>
            <a:r>
              <a:rPr lang="en-US" dirty="0" smtClean="0"/>
              <a:t>products (differing by product category and quality level</a:t>
            </a:r>
          </a:p>
          <a:p>
            <a:r>
              <a:rPr lang="en-US" dirty="0" smtClean="0"/>
              <a:t>of the country of production), a bias is an over/</a:t>
            </a:r>
          </a:p>
          <a:p>
            <a:r>
              <a:rPr lang="pt-PT" dirty="0" err="1" smtClean="0"/>
              <a:t>understatement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product</a:t>
            </a:r>
            <a:r>
              <a:rPr lang="pt-PT" dirty="0" smtClean="0"/>
              <a:t> </a:t>
            </a:r>
            <a:r>
              <a:rPr lang="pt-PT" dirty="0" err="1" smtClean="0"/>
              <a:t>attributes</a:t>
            </a:r>
            <a:r>
              <a:rPr lang="pt-PT" dirty="0" smtClean="0"/>
              <a:t>.</a:t>
            </a:r>
          </a:p>
          <a:p>
            <a:r>
              <a:rPr lang="pt-PT" b="1" dirty="0" err="1" smtClean="0"/>
              <a:t>Key</a:t>
            </a:r>
            <a:r>
              <a:rPr lang="pt-PT" b="1" dirty="0" smtClean="0"/>
              <a:t> </a:t>
            </a:r>
            <a:r>
              <a:rPr lang="pt-PT" b="1" dirty="0" err="1" smtClean="0"/>
              <a:t>findings</a:t>
            </a:r>
            <a:r>
              <a:rPr lang="pt-PT" b="1" dirty="0" smtClean="0"/>
              <a:t>:</a:t>
            </a:r>
          </a:p>
          <a:p>
            <a:r>
              <a:rPr lang="en-US" dirty="0" smtClean="0"/>
              <a:t>•COO effects are not stable; perceptions change over time</a:t>
            </a:r>
          </a:p>
          <a:p>
            <a:r>
              <a:rPr lang="en-US" dirty="0" smtClean="0"/>
              <a:t>•Consumers prefer domestic products over imports</a:t>
            </a:r>
          </a:p>
          <a:p>
            <a:r>
              <a:rPr lang="en-US" dirty="0" smtClean="0"/>
              <a:t>•The critical factor appears to be the place of manufacture</a:t>
            </a:r>
          </a:p>
          <a:p>
            <a:r>
              <a:rPr lang="en-US" dirty="0" smtClean="0"/>
              <a:t>rather than the location of the company’s headquarters</a:t>
            </a:r>
          </a:p>
          <a:p>
            <a:r>
              <a:rPr lang="pt-PT" dirty="0" err="1" smtClean="0"/>
              <a:t>•Demographics</a:t>
            </a:r>
            <a:r>
              <a:rPr lang="pt-PT" dirty="0" smtClean="0"/>
              <a:t> </a:t>
            </a:r>
            <a:r>
              <a:rPr lang="pt-PT" dirty="0" err="1" smtClean="0"/>
              <a:t>makes</a:t>
            </a:r>
            <a:r>
              <a:rPr lang="pt-PT" dirty="0" smtClean="0"/>
              <a:t> a </a:t>
            </a:r>
            <a:r>
              <a:rPr lang="pt-PT" dirty="0" err="1" smtClean="0"/>
              <a:t>difference</a:t>
            </a:r>
            <a:endParaRPr lang="pt-PT" dirty="0" smtClean="0"/>
          </a:p>
          <a:p>
            <a:r>
              <a:rPr lang="en-US" dirty="0" smtClean="0"/>
              <a:t>•COO effects depend on the product category</a:t>
            </a:r>
            <a:endParaRPr lang="pt-P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And</a:t>
            </a:r>
            <a:r>
              <a:rPr lang="pt-PT" dirty="0" smtClean="0"/>
              <a:t>???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 err="1" smtClean="0"/>
              <a:t>Efficiency</a:t>
            </a:r>
            <a:endParaRPr lang="pt-PT" b="1" dirty="0" smtClean="0"/>
          </a:p>
          <a:p>
            <a:r>
              <a:rPr lang="en-US" dirty="0" smtClean="0"/>
              <a:t>•“... the optimum method from getting from one point to</a:t>
            </a:r>
          </a:p>
          <a:p>
            <a:r>
              <a:rPr lang="pt-PT" dirty="0" err="1" smtClean="0"/>
              <a:t>another</a:t>
            </a:r>
            <a:r>
              <a:rPr lang="pt-PT" dirty="0" smtClean="0"/>
              <a:t>...”</a:t>
            </a:r>
          </a:p>
          <a:p>
            <a:r>
              <a:rPr lang="pt-PT" b="1" dirty="0" err="1" smtClean="0"/>
              <a:t>Calculability</a:t>
            </a:r>
            <a:endParaRPr lang="pt-PT" b="1" dirty="0" smtClean="0"/>
          </a:p>
          <a:p>
            <a:r>
              <a:rPr lang="en-US" dirty="0" smtClean="0"/>
              <a:t>•“... refers to the quantitative aspects of products sold and</a:t>
            </a:r>
          </a:p>
          <a:p>
            <a:r>
              <a:rPr lang="en-US" dirty="0" smtClean="0"/>
              <a:t>the service (in terms of time) it takes to obtain this</a:t>
            </a:r>
          </a:p>
          <a:p>
            <a:r>
              <a:rPr lang="pt-PT" dirty="0" err="1" smtClean="0"/>
              <a:t>product</a:t>
            </a:r>
            <a:r>
              <a:rPr lang="pt-PT" dirty="0" smtClean="0"/>
              <a:t>”.</a:t>
            </a:r>
          </a:p>
          <a:p>
            <a:r>
              <a:rPr lang="pt-PT" b="1" dirty="0" err="1" smtClean="0"/>
              <a:t>Predictability</a:t>
            </a:r>
            <a:endParaRPr lang="pt-PT" b="1" dirty="0" smtClean="0"/>
          </a:p>
          <a:p>
            <a:r>
              <a:rPr lang="en-US" dirty="0" smtClean="0"/>
              <a:t>•“...the assurance that products and services will be the</a:t>
            </a:r>
          </a:p>
          <a:p>
            <a:r>
              <a:rPr lang="en-US" dirty="0" smtClean="0"/>
              <a:t>same over time and in all locales”</a:t>
            </a:r>
          </a:p>
          <a:p>
            <a:r>
              <a:rPr lang="pt-PT" b="1" dirty="0" err="1" smtClean="0"/>
              <a:t>Control</a:t>
            </a:r>
            <a:r>
              <a:rPr lang="pt-PT" b="1" dirty="0" smtClean="0"/>
              <a:t> </a:t>
            </a:r>
            <a:r>
              <a:rPr lang="pt-PT" b="1" dirty="0" err="1" smtClean="0"/>
              <a:t>through</a:t>
            </a:r>
            <a:r>
              <a:rPr lang="pt-PT" b="1" dirty="0" smtClean="0"/>
              <a:t> </a:t>
            </a:r>
            <a:r>
              <a:rPr lang="pt-PT" b="1" dirty="0" err="1" smtClean="0"/>
              <a:t>nonhuman</a:t>
            </a:r>
            <a:r>
              <a:rPr lang="pt-PT" b="1" dirty="0" smtClean="0"/>
              <a:t> </a:t>
            </a:r>
            <a:r>
              <a:rPr lang="pt-PT" b="1" dirty="0" err="1" smtClean="0"/>
              <a:t>technology</a:t>
            </a:r>
            <a:endParaRPr lang="pt-PT" b="1" dirty="0" smtClean="0"/>
          </a:p>
          <a:p>
            <a:r>
              <a:rPr lang="en-US" dirty="0" smtClean="0"/>
              <a:t>•“...is exerted over people who enter the world of</a:t>
            </a:r>
          </a:p>
          <a:p>
            <a:r>
              <a:rPr lang="pt-PT" dirty="0" err="1" smtClean="0"/>
              <a:t>McDonald’s</a:t>
            </a:r>
            <a:r>
              <a:rPr lang="pt-PT" dirty="0" smtClean="0"/>
              <a:t>.”</a:t>
            </a:r>
            <a:endParaRPr lang="pt-P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b="1" dirty="0" err="1" smtClean="0"/>
              <a:t>Irrationality</a:t>
            </a:r>
            <a:endParaRPr lang="pt-PT" b="1" dirty="0" smtClean="0"/>
          </a:p>
          <a:p>
            <a:r>
              <a:rPr lang="en-US" dirty="0" smtClean="0"/>
              <a:t>•A side effect of over-rationalized systems. Workers on an</a:t>
            </a:r>
          </a:p>
          <a:p>
            <a:r>
              <a:rPr lang="en-US" dirty="0" smtClean="0"/>
              <a:t>assembly line that are hired and trained to perform a</a:t>
            </a:r>
          </a:p>
          <a:p>
            <a:r>
              <a:rPr lang="en-US" dirty="0" smtClean="0"/>
              <a:t>single highly rationalized task - burnout.</a:t>
            </a:r>
          </a:p>
          <a:p>
            <a:r>
              <a:rPr lang="pt-PT" b="1" dirty="0" err="1" smtClean="0"/>
              <a:t>Deskilling</a:t>
            </a:r>
            <a:endParaRPr lang="pt-PT" b="1" dirty="0" smtClean="0"/>
          </a:p>
          <a:p>
            <a:r>
              <a:rPr lang="en-US" dirty="0" smtClean="0"/>
              <a:t>•A work force with the minimum abilities possible to</a:t>
            </a:r>
          </a:p>
          <a:p>
            <a:r>
              <a:rPr lang="en-US" dirty="0" smtClean="0"/>
              <a:t>complete simple focused tasks. This means that they</a:t>
            </a:r>
          </a:p>
          <a:p>
            <a:r>
              <a:rPr lang="en-US" dirty="0" smtClean="0"/>
              <a:t>can be quickly and cheaply trained and are easily</a:t>
            </a:r>
          </a:p>
          <a:p>
            <a:r>
              <a:rPr lang="pt-PT" dirty="0" err="1" smtClean="0"/>
              <a:t>replaceable</a:t>
            </a:r>
            <a:r>
              <a:rPr lang="pt-PT" dirty="0" smtClean="0"/>
              <a:t>.</a:t>
            </a:r>
          </a:p>
          <a:p>
            <a:r>
              <a:rPr lang="pt-PT" b="1" dirty="0" err="1" smtClean="0"/>
              <a:t>Consumer</a:t>
            </a:r>
            <a:r>
              <a:rPr lang="pt-PT" b="1" dirty="0" smtClean="0"/>
              <a:t> </a:t>
            </a:r>
            <a:r>
              <a:rPr lang="pt-PT" b="1" dirty="0" err="1" smtClean="0"/>
              <a:t>Workers</a:t>
            </a:r>
            <a:endParaRPr lang="pt-PT" b="1" dirty="0" smtClean="0"/>
          </a:p>
          <a:p>
            <a:r>
              <a:rPr lang="en-US" dirty="0" smtClean="0"/>
              <a:t>•One of the sneakiest things about </a:t>
            </a:r>
            <a:r>
              <a:rPr lang="en-US" dirty="0" err="1" smtClean="0"/>
              <a:t>McDonaldization</a:t>
            </a:r>
            <a:r>
              <a:rPr lang="en-US" dirty="0" smtClean="0"/>
              <a:t> is how</a:t>
            </a:r>
          </a:p>
          <a:p>
            <a:r>
              <a:rPr lang="en-US" dirty="0" smtClean="0"/>
              <a:t>consumers get tricked into becoming unpaid</a:t>
            </a:r>
          </a:p>
          <a:p>
            <a:r>
              <a:rPr lang="en-US" dirty="0" smtClean="0"/>
              <a:t>employees. They do the work that was traditionally</a:t>
            </a:r>
          </a:p>
          <a:p>
            <a:r>
              <a:rPr lang="pt-PT" dirty="0" err="1" smtClean="0"/>
              <a:t>performed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endParaRPr lang="pt-P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Discuss the international transferability of the following</a:t>
            </a:r>
          </a:p>
          <a:p>
            <a:r>
              <a:rPr lang="pt-PT" b="1" dirty="0" err="1" smtClean="0"/>
              <a:t>assemblages</a:t>
            </a:r>
            <a:r>
              <a:rPr lang="pt-PT" b="1" dirty="0" smtClean="0"/>
              <a:t>:</a:t>
            </a:r>
          </a:p>
          <a:p>
            <a:r>
              <a:rPr lang="it-IT" dirty="0" smtClean="0"/>
              <a:t>•Pizza – Dr Oetker – Pizza Rustica – Germany</a:t>
            </a:r>
          </a:p>
          <a:p>
            <a:r>
              <a:rPr lang="en-US" dirty="0" smtClean="0"/>
              <a:t>•Computer chip – Intel – Pentium – US</a:t>
            </a:r>
          </a:p>
          <a:p>
            <a:r>
              <a:rPr lang="pt-PT" dirty="0" err="1" smtClean="0"/>
              <a:t>•Drilling</a:t>
            </a:r>
            <a:r>
              <a:rPr lang="pt-PT" dirty="0" smtClean="0"/>
              <a:t> </a:t>
            </a:r>
            <a:r>
              <a:rPr lang="pt-PT" dirty="0" err="1" smtClean="0"/>
              <a:t>tool</a:t>
            </a:r>
            <a:r>
              <a:rPr lang="pt-PT" dirty="0" smtClean="0"/>
              <a:t> – </a:t>
            </a:r>
            <a:r>
              <a:rPr lang="pt-PT" dirty="0" err="1" smtClean="0"/>
              <a:t>Bosch</a:t>
            </a:r>
            <a:r>
              <a:rPr lang="pt-PT" dirty="0" smtClean="0"/>
              <a:t> – </a:t>
            </a:r>
            <a:r>
              <a:rPr lang="pt-PT" dirty="0" err="1" smtClean="0"/>
              <a:t>Fuchsschwanz</a:t>
            </a:r>
            <a:r>
              <a:rPr lang="pt-PT" dirty="0" smtClean="0"/>
              <a:t> – </a:t>
            </a:r>
            <a:r>
              <a:rPr lang="pt-PT" dirty="0" err="1" smtClean="0"/>
              <a:t>Spain</a:t>
            </a:r>
            <a:endParaRPr lang="pt-PT" dirty="0" smtClean="0"/>
          </a:p>
          <a:p>
            <a:r>
              <a:rPr lang="en-US" dirty="0" smtClean="0"/>
              <a:t>•Car – Daewoo – </a:t>
            </a:r>
            <a:r>
              <a:rPr lang="en-US" dirty="0" err="1" smtClean="0"/>
              <a:t>Nexia</a:t>
            </a:r>
            <a:r>
              <a:rPr lang="en-US" dirty="0" smtClean="0"/>
              <a:t> – South Korea</a:t>
            </a:r>
          </a:p>
          <a:p>
            <a:r>
              <a:rPr lang="pt-PT" dirty="0" err="1" smtClean="0"/>
              <a:t>•Tomato</a:t>
            </a:r>
            <a:r>
              <a:rPr lang="pt-PT" dirty="0" smtClean="0"/>
              <a:t> </a:t>
            </a:r>
            <a:r>
              <a:rPr lang="pt-PT" dirty="0" err="1" smtClean="0"/>
              <a:t>sauce</a:t>
            </a:r>
            <a:r>
              <a:rPr lang="pt-PT" dirty="0" smtClean="0"/>
              <a:t> – </a:t>
            </a:r>
            <a:r>
              <a:rPr lang="pt-PT" dirty="0" err="1" smtClean="0"/>
              <a:t>Mars</a:t>
            </a:r>
            <a:r>
              <a:rPr lang="pt-PT" dirty="0" smtClean="0"/>
              <a:t> – </a:t>
            </a:r>
            <a:r>
              <a:rPr lang="pt-PT" dirty="0" err="1" smtClean="0"/>
              <a:t>Dolmio</a:t>
            </a:r>
            <a:r>
              <a:rPr lang="pt-PT" dirty="0" smtClean="0"/>
              <a:t> – </a:t>
            </a:r>
            <a:r>
              <a:rPr lang="pt-PT" dirty="0" err="1" smtClean="0"/>
              <a:t>Holland</a:t>
            </a:r>
            <a:endParaRPr lang="pt-PT" dirty="0" smtClean="0"/>
          </a:p>
          <a:p>
            <a:r>
              <a:rPr lang="pt-PT" dirty="0" err="1" smtClean="0"/>
              <a:t>•Insecticide</a:t>
            </a:r>
            <a:r>
              <a:rPr lang="pt-PT" dirty="0" smtClean="0"/>
              <a:t> – </a:t>
            </a:r>
            <a:r>
              <a:rPr lang="pt-PT" dirty="0" err="1" smtClean="0"/>
              <a:t>Bayer</a:t>
            </a:r>
            <a:r>
              <a:rPr lang="pt-PT" dirty="0" smtClean="0"/>
              <a:t> – </a:t>
            </a:r>
            <a:r>
              <a:rPr lang="pt-PT" dirty="0" err="1" smtClean="0"/>
              <a:t>Baygon</a:t>
            </a:r>
            <a:r>
              <a:rPr lang="pt-PT" dirty="0" smtClean="0"/>
              <a:t> - </a:t>
            </a:r>
            <a:r>
              <a:rPr lang="pt-PT" dirty="0" err="1" smtClean="0"/>
              <a:t>Germany</a:t>
            </a:r>
            <a:endParaRPr lang="pt-PT" dirty="0" smtClean="0"/>
          </a:p>
          <a:p>
            <a:r>
              <a:rPr lang="en-US" b="1" dirty="0" smtClean="0"/>
              <a:t>Why is Dr. </a:t>
            </a:r>
            <a:r>
              <a:rPr lang="en-US" b="1" dirty="0" err="1" smtClean="0"/>
              <a:t>Oetker</a:t>
            </a:r>
            <a:r>
              <a:rPr lang="en-US" b="1" dirty="0" smtClean="0"/>
              <a:t> producing in France under the name </a:t>
            </a:r>
            <a:r>
              <a:rPr lang="en-US" b="1" dirty="0" err="1" smtClean="0"/>
              <a:t>Ancel</a:t>
            </a:r>
            <a:r>
              <a:rPr lang="en-US" b="1" dirty="0" smtClean="0"/>
              <a:t>?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Discuss the possible international </a:t>
            </a:r>
            <a:r>
              <a:rPr lang="en-US" b="1" dirty="0" err="1" smtClean="0"/>
              <a:t>extention</a:t>
            </a:r>
            <a:r>
              <a:rPr lang="en-US" b="1" dirty="0" smtClean="0"/>
              <a:t> of following</a:t>
            </a:r>
          </a:p>
          <a:p>
            <a:r>
              <a:rPr lang="pt-PT" b="1" dirty="0" err="1" smtClean="0"/>
              <a:t>brands</a:t>
            </a:r>
            <a:r>
              <a:rPr lang="pt-PT" b="1" dirty="0" smtClean="0"/>
              <a:t>:</a:t>
            </a:r>
          </a:p>
          <a:p>
            <a:r>
              <a:rPr lang="pt-PT" dirty="0" err="1" smtClean="0"/>
              <a:t>•Müller</a:t>
            </a:r>
            <a:r>
              <a:rPr lang="pt-PT" dirty="0" smtClean="0"/>
              <a:t> (</a:t>
            </a:r>
            <a:r>
              <a:rPr lang="pt-PT" dirty="0" err="1" smtClean="0"/>
              <a:t>Germany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•Barilla</a:t>
            </a:r>
            <a:r>
              <a:rPr lang="pt-PT" dirty="0" smtClean="0"/>
              <a:t> (</a:t>
            </a:r>
            <a:r>
              <a:rPr lang="pt-PT" dirty="0" err="1" smtClean="0"/>
              <a:t>Italy</a:t>
            </a:r>
            <a:r>
              <a:rPr lang="pt-PT" dirty="0" smtClean="0"/>
              <a:t>)</a:t>
            </a:r>
          </a:p>
          <a:p>
            <a:r>
              <a:rPr lang="pt-PT" dirty="0" smtClean="0"/>
              <a:t>•P &amp; G</a:t>
            </a:r>
          </a:p>
          <a:p>
            <a:r>
              <a:rPr lang="pt-PT" dirty="0" err="1" smtClean="0"/>
              <a:t>•Teysseire</a:t>
            </a:r>
            <a:r>
              <a:rPr lang="pt-PT" dirty="0" smtClean="0"/>
              <a:t> (</a:t>
            </a:r>
            <a:r>
              <a:rPr lang="pt-PT" dirty="0" err="1" smtClean="0"/>
              <a:t>French</a:t>
            </a:r>
            <a:r>
              <a:rPr lang="pt-PT" dirty="0" smtClean="0"/>
              <a:t> </a:t>
            </a:r>
            <a:r>
              <a:rPr lang="pt-PT" dirty="0" err="1" smtClean="0"/>
              <a:t>syrups</a:t>
            </a:r>
            <a:r>
              <a:rPr lang="pt-PT" dirty="0" smtClean="0"/>
              <a:t>)</a:t>
            </a:r>
          </a:p>
          <a:p>
            <a:r>
              <a:rPr lang="fr-FR" dirty="0" smtClean="0"/>
              <a:t>•Roi des Montagnes (French </a:t>
            </a:r>
            <a:r>
              <a:rPr lang="fr-FR" dirty="0" err="1" smtClean="0"/>
              <a:t>dried</a:t>
            </a:r>
            <a:r>
              <a:rPr lang="fr-FR" dirty="0" smtClean="0"/>
              <a:t> </a:t>
            </a:r>
            <a:r>
              <a:rPr lang="fr-FR" dirty="0" err="1" smtClean="0"/>
              <a:t>mush</a:t>
            </a:r>
            <a:r>
              <a:rPr lang="fr-FR" dirty="0" smtClean="0"/>
              <a:t>.)</a:t>
            </a:r>
          </a:p>
          <a:p>
            <a:r>
              <a:rPr lang="en-US" b="1" dirty="0" smtClean="0"/>
              <a:t>Nestlé decided to use directly its company name for all of its</a:t>
            </a:r>
          </a:p>
          <a:p>
            <a:r>
              <a:rPr lang="en-US" b="1" dirty="0" smtClean="0"/>
              <a:t>milk based products in China. Discuss why?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b="1" dirty="0" smtClean="0"/>
              <a:t>Nestlé (</a:t>
            </a:r>
            <a:r>
              <a:rPr lang="pt-PT" b="1" dirty="0" err="1" smtClean="0"/>
              <a:t>Nescafe</a:t>
            </a:r>
            <a:r>
              <a:rPr lang="pt-PT" b="1" dirty="0" smtClean="0"/>
              <a:t>)</a:t>
            </a:r>
          </a:p>
          <a:p>
            <a:r>
              <a:rPr lang="en-US" dirty="0" smtClean="0"/>
              <a:t>•in Spanish: “No </a:t>
            </a:r>
            <a:r>
              <a:rPr lang="en-US" dirty="0" err="1" smtClean="0"/>
              <a:t>es</a:t>
            </a:r>
            <a:r>
              <a:rPr lang="en-US" dirty="0" smtClean="0"/>
              <a:t> café” or "It isn't coffee."</a:t>
            </a:r>
          </a:p>
          <a:p>
            <a:r>
              <a:rPr lang="pt-PT" b="1" dirty="0" err="1" smtClean="0"/>
              <a:t>Chevy</a:t>
            </a:r>
            <a:r>
              <a:rPr lang="pt-PT" b="1" dirty="0" smtClean="0"/>
              <a:t> Nova</a:t>
            </a:r>
          </a:p>
          <a:p>
            <a:r>
              <a:rPr lang="en-US" dirty="0" smtClean="0"/>
              <a:t>•in Spanish "Nova" means "doesn't go"</a:t>
            </a:r>
          </a:p>
          <a:p>
            <a:r>
              <a:rPr lang="en-US" b="1" dirty="0" smtClean="0"/>
              <a:t>"Pepsi Brings You Back to Life"</a:t>
            </a:r>
          </a:p>
          <a:p>
            <a:r>
              <a:rPr lang="en-US" dirty="0" smtClean="0"/>
              <a:t>•in Chinese "Pepsi Brings Your Ancestors Back from the</a:t>
            </a:r>
          </a:p>
          <a:p>
            <a:r>
              <a:rPr lang="pt-PT" dirty="0" smtClean="0"/>
              <a:t>Grave"</a:t>
            </a:r>
          </a:p>
          <a:p>
            <a:r>
              <a:rPr lang="pt-PT" b="1" dirty="0" err="1" smtClean="0"/>
              <a:t>Parker</a:t>
            </a:r>
            <a:r>
              <a:rPr lang="pt-PT" b="1" dirty="0" smtClean="0"/>
              <a:t> </a:t>
            </a:r>
            <a:r>
              <a:rPr lang="pt-PT" b="1" dirty="0" err="1" smtClean="0"/>
              <a:t>Pen</a:t>
            </a:r>
            <a:endParaRPr lang="pt-PT" b="1" dirty="0" smtClean="0"/>
          </a:p>
          <a:p>
            <a:r>
              <a:rPr lang="en-US" dirty="0" smtClean="0"/>
              <a:t>•"it won't stain your pocket and embarrass you“ – in Spanish</a:t>
            </a:r>
          </a:p>
          <a:p>
            <a:r>
              <a:rPr lang="en-US" dirty="0" smtClean="0"/>
              <a:t>"it won't stain your pocket and get you pregnant."</a:t>
            </a:r>
          </a:p>
          <a:p>
            <a:r>
              <a:rPr lang="en-US" b="1" dirty="0" smtClean="0"/>
              <a:t>Gerber baby food had baby on the label</a:t>
            </a:r>
          </a:p>
          <a:p>
            <a:r>
              <a:rPr lang="en-US" dirty="0" smtClean="0"/>
              <a:t>•in Africa, companies routinely put pictures on the label of</a:t>
            </a:r>
          </a:p>
          <a:p>
            <a:r>
              <a:rPr lang="pt-PT" dirty="0" err="1" smtClean="0"/>
              <a:t>what's</a:t>
            </a:r>
            <a:r>
              <a:rPr lang="pt-PT" dirty="0" smtClean="0"/>
              <a:t> </a:t>
            </a:r>
            <a:r>
              <a:rPr lang="pt-PT" dirty="0" err="1" smtClean="0"/>
              <a:t>inside</a:t>
            </a:r>
            <a:endParaRPr lang="pt-PT" dirty="0" smtClean="0"/>
          </a:p>
          <a:p>
            <a:r>
              <a:rPr lang="en-US" dirty="0" smtClean="0"/>
              <a:t>•Gerber = to vomit (in French)</a:t>
            </a: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b="1" dirty="0" smtClean="0"/>
              <a:t>Verbal vs. </a:t>
            </a:r>
            <a:r>
              <a:rPr lang="pt-PT" b="1" dirty="0" err="1" smtClean="0"/>
              <a:t>non</a:t>
            </a:r>
            <a:r>
              <a:rPr lang="pt-PT" b="1" dirty="0" smtClean="0"/>
              <a:t> verbal</a:t>
            </a:r>
          </a:p>
          <a:p>
            <a:r>
              <a:rPr lang="pt-PT" b="1" dirty="0" err="1" smtClean="0"/>
              <a:t>Ethnocentrism</a:t>
            </a:r>
            <a:endParaRPr lang="pt-PT" b="1" dirty="0" smtClean="0"/>
          </a:p>
          <a:p>
            <a:r>
              <a:rPr lang="en-US" dirty="0" smtClean="0"/>
              <a:t>•tendency to look at the world primarily from the perspective of</a:t>
            </a:r>
          </a:p>
          <a:p>
            <a:r>
              <a:rPr lang="pt-PT" dirty="0" err="1" smtClean="0"/>
              <a:t>one's</a:t>
            </a:r>
            <a:r>
              <a:rPr lang="pt-PT" dirty="0" smtClean="0"/>
              <a:t> </a:t>
            </a:r>
            <a:r>
              <a:rPr lang="pt-PT" dirty="0" err="1" smtClean="0"/>
              <a:t>own</a:t>
            </a:r>
            <a:r>
              <a:rPr lang="pt-PT" dirty="0" smtClean="0"/>
              <a:t> </a:t>
            </a:r>
            <a:r>
              <a:rPr lang="pt-PT" dirty="0" err="1" smtClean="0"/>
              <a:t>culture</a:t>
            </a:r>
            <a:r>
              <a:rPr lang="pt-PT" dirty="0" smtClean="0"/>
              <a:t>.</a:t>
            </a:r>
          </a:p>
          <a:p>
            <a:r>
              <a:rPr lang="pt-PT" b="1" dirty="0" err="1" smtClean="0"/>
              <a:t>Stereotypes</a:t>
            </a:r>
            <a:r>
              <a:rPr lang="pt-PT" b="1" dirty="0" smtClean="0"/>
              <a:t> vs. </a:t>
            </a:r>
            <a:r>
              <a:rPr lang="pt-PT" b="1" dirty="0" err="1" smtClean="0"/>
              <a:t>Prejudices</a:t>
            </a:r>
            <a:endParaRPr lang="pt-PT" b="1" dirty="0" smtClean="0"/>
          </a:p>
          <a:p>
            <a:r>
              <a:rPr lang="pt-PT" b="1" dirty="0" err="1" smtClean="0"/>
              <a:t>Whorfian</a:t>
            </a:r>
            <a:r>
              <a:rPr lang="pt-PT" b="1" dirty="0" smtClean="0"/>
              <a:t> </a:t>
            </a:r>
            <a:r>
              <a:rPr lang="pt-PT" b="1" dirty="0" err="1" smtClean="0"/>
              <a:t>hypothesis</a:t>
            </a:r>
            <a:endParaRPr lang="pt-PT" b="1" dirty="0" smtClean="0"/>
          </a:p>
          <a:p>
            <a:r>
              <a:rPr lang="en-US" dirty="0" smtClean="0"/>
              <a:t>•Business people from different cultures communicate in</a:t>
            </a:r>
          </a:p>
          <a:p>
            <a:r>
              <a:rPr lang="en-US" dirty="0" smtClean="0"/>
              <a:t>different ways but also perceive, categorize and construct</a:t>
            </a:r>
          </a:p>
          <a:p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realities</a:t>
            </a:r>
            <a:r>
              <a:rPr lang="pt-PT" dirty="0" smtClean="0"/>
              <a:t> </a:t>
            </a:r>
            <a:r>
              <a:rPr lang="pt-PT" dirty="0" err="1" smtClean="0"/>
              <a:t>differently</a:t>
            </a:r>
            <a:endParaRPr lang="pt-PT" dirty="0" smtClean="0"/>
          </a:p>
          <a:p>
            <a:r>
              <a:rPr lang="en-US" b="1" dirty="0" smtClean="0"/>
              <a:t>Linguistic </a:t>
            </a:r>
            <a:r>
              <a:rPr lang="en-US" b="1" dirty="0" err="1" smtClean="0"/>
              <a:t>ethoc</a:t>
            </a:r>
            <a:r>
              <a:rPr lang="en-US" b="1" dirty="0" smtClean="0"/>
              <a:t>. vs. Linguistic </a:t>
            </a:r>
            <a:r>
              <a:rPr lang="en-US" b="1" dirty="0" err="1" smtClean="0"/>
              <a:t>polyc</a:t>
            </a:r>
            <a:r>
              <a:rPr lang="en-US" b="1" dirty="0" smtClean="0"/>
              <a:t>.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and advertising execution: relative!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err="1" smtClean="0"/>
              <a:t>Language</a:t>
            </a:r>
            <a:endParaRPr lang="pt-PT" b="1" dirty="0" smtClean="0"/>
          </a:p>
          <a:p>
            <a:r>
              <a:rPr lang="pt-PT" b="1" dirty="0" err="1" smtClean="0"/>
              <a:t>Characters</a:t>
            </a:r>
            <a:r>
              <a:rPr lang="pt-PT" b="1" dirty="0" smtClean="0"/>
              <a:t> </a:t>
            </a:r>
            <a:r>
              <a:rPr lang="pt-PT" b="1" dirty="0" err="1" smtClean="0"/>
              <a:t>and</a:t>
            </a:r>
            <a:r>
              <a:rPr lang="pt-PT" b="1" dirty="0" smtClean="0"/>
              <a:t> roles </a:t>
            </a:r>
            <a:r>
              <a:rPr lang="pt-PT" b="1" dirty="0" err="1" smtClean="0"/>
              <a:t>representative</a:t>
            </a:r>
            <a:endParaRPr lang="pt-PT" b="1" dirty="0" smtClean="0"/>
          </a:p>
          <a:p>
            <a:r>
              <a:rPr lang="en-US" b="1" dirty="0" smtClean="0"/>
              <a:t>Influence of more and religion</a:t>
            </a:r>
          </a:p>
          <a:p>
            <a:r>
              <a:rPr lang="pt-PT" b="1" dirty="0" smtClean="0"/>
              <a:t>Visual </a:t>
            </a:r>
            <a:r>
              <a:rPr lang="pt-PT" b="1" dirty="0" err="1" smtClean="0"/>
              <a:t>elements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advertising</a:t>
            </a:r>
            <a:endParaRPr lang="pt-PT" b="1" dirty="0" smtClean="0"/>
          </a:p>
          <a:p>
            <a:r>
              <a:rPr lang="pt-PT" b="1" dirty="0" err="1" smtClean="0"/>
              <a:t>Target</a:t>
            </a:r>
            <a:r>
              <a:rPr lang="pt-PT" b="1" dirty="0" smtClean="0"/>
              <a:t> </a:t>
            </a:r>
            <a:r>
              <a:rPr lang="pt-PT" b="1" dirty="0" err="1" smtClean="0"/>
              <a:t>groups</a:t>
            </a:r>
            <a:endParaRPr lang="pt-PT" b="1" dirty="0" smtClean="0"/>
          </a:p>
          <a:p>
            <a:r>
              <a:rPr lang="pt-PT" b="1" dirty="0" smtClean="0"/>
              <a:t>Media </a:t>
            </a:r>
            <a:r>
              <a:rPr lang="pt-PT" b="1" dirty="0" err="1" smtClean="0"/>
              <a:t>types</a:t>
            </a:r>
            <a:endParaRPr lang="pt-PT" b="1" dirty="0" smtClean="0"/>
          </a:p>
          <a:p>
            <a:r>
              <a:rPr lang="pt-PT" b="1" dirty="0" smtClean="0"/>
              <a:t>Humor</a:t>
            </a: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Exchange at a French dinner party at the time of General</a:t>
            </a:r>
          </a:p>
          <a:p>
            <a:r>
              <a:rPr lang="pt-PT" b="1" dirty="0" err="1" smtClean="0"/>
              <a:t>DeGaulle's</a:t>
            </a:r>
            <a:r>
              <a:rPr lang="pt-PT" b="1" dirty="0" smtClean="0"/>
              <a:t> </a:t>
            </a:r>
            <a:r>
              <a:rPr lang="pt-PT" b="1" dirty="0" err="1" smtClean="0"/>
              <a:t>retirement</a:t>
            </a:r>
            <a:r>
              <a:rPr lang="pt-PT" b="1" dirty="0" smtClean="0"/>
              <a:t>:</a:t>
            </a:r>
          </a:p>
          <a:p>
            <a:r>
              <a:rPr lang="en-US" dirty="0" smtClean="0"/>
              <a:t>•Dorothy MacMillan: "What are you most looking forward to in</a:t>
            </a:r>
          </a:p>
          <a:p>
            <a:r>
              <a:rPr lang="pt-PT" dirty="0" err="1" smtClean="0"/>
              <a:t>these</a:t>
            </a:r>
            <a:r>
              <a:rPr lang="pt-PT" dirty="0" smtClean="0"/>
              <a:t> </a:t>
            </a:r>
            <a:r>
              <a:rPr lang="pt-PT" dirty="0" err="1" smtClean="0"/>
              <a:t>retirement</a:t>
            </a:r>
            <a:r>
              <a:rPr lang="pt-PT" dirty="0" smtClean="0"/>
              <a:t> </a:t>
            </a:r>
            <a:r>
              <a:rPr lang="pt-PT" dirty="0" err="1" smtClean="0"/>
              <a:t>years?“</a:t>
            </a:r>
            <a:endParaRPr lang="pt-PT" dirty="0" smtClean="0"/>
          </a:p>
          <a:p>
            <a:r>
              <a:rPr lang="pt-PT" dirty="0" err="1" smtClean="0"/>
              <a:t>•Madame</a:t>
            </a:r>
            <a:r>
              <a:rPr lang="pt-PT" dirty="0" smtClean="0"/>
              <a:t> </a:t>
            </a:r>
            <a:r>
              <a:rPr lang="pt-PT" dirty="0" err="1" smtClean="0"/>
              <a:t>DeGaulle</a:t>
            </a:r>
            <a:r>
              <a:rPr lang="pt-PT" dirty="0" smtClean="0"/>
              <a:t>: "A </a:t>
            </a:r>
            <a:r>
              <a:rPr lang="pt-PT" dirty="0" err="1" smtClean="0"/>
              <a:t>penis</a:t>
            </a:r>
            <a:r>
              <a:rPr lang="pt-PT" dirty="0" smtClean="0"/>
              <a:t>."</a:t>
            </a:r>
          </a:p>
          <a:p>
            <a:r>
              <a:rPr lang="pt-PT" dirty="0" smtClean="0"/>
              <a:t>[</a:t>
            </a:r>
            <a:r>
              <a:rPr lang="pt-PT" dirty="0" err="1" smtClean="0"/>
              <a:t>Shocked</a:t>
            </a:r>
            <a:r>
              <a:rPr lang="pt-PT" dirty="0" smtClean="0"/>
              <a:t> </a:t>
            </a:r>
            <a:r>
              <a:rPr lang="pt-PT" dirty="0" err="1" smtClean="0"/>
              <a:t>silence</a:t>
            </a:r>
            <a:r>
              <a:rPr lang="pt-PT" dirty="0" smtClean="0"/>
              <a:t>]</a:t>
            </a:r>
          </a:p>
          <a:p>
            <a:r>
              <a:rPr lang="en-US" dirty="0" smtClean="0"/>
              <a:t>•General </a:t>
            </a:r>
            <a:r>
              <a:rPr lang="en-US" dirty="0" err="1" smtClean="0"/>
              <a:t>DeGaulle</a:t>
            </a:r>
            <a:r>
              <a:rPr lang="en-US" dirty="0" smtClean="0"/>
              <a:t>: "My dear, I think the English don't</a:t>
            </a:r>
          </a:p>
          <a:p>
            <a:r>
              <a:rPr lang="en-US" dirty="0" smtClean="0"/>
              <a:t>pronounce the word quite like that. It's not 'a penis' but</a:t>
            </a:r>
          </a:p>
          <a:p>
            <a:r>
              <a:rPr lang="pt-PT" dirty="0" smtClean="0"/>
              <a:t>'</a:t>
            </a:r>
            <a:r>
              <a:rPr lang="pt-PT" dirty="0" err="1" smtClean="0"/>
              <a:t>appiness</a:t>
            </a:r>
            <a:r>
              <a:rPr lang="pt-PT" dirty="0" smtClean="0"/>
              <a:t>'."</a:t>
            </a:r>
          </a:p>
          <a:p>
            <a:r>
              <a:rPr lang="pt-PT" b="1" dirty="0" err="1" smtClean="0"/>
              <a:t>Car</a:t>
            </a:r>
            <a:r>
              <a:rPr lang="pt-PT" b="1" dirty="0" smtClean="0"/>
              <a:t> </a:t>
            </a:r>
            <a:r>
              <a:rPr lang="pt-PT" b="1" dirty="0" err="1" smtClean="0"/>
              <a:t>attribute</a:t>
            </a:r>
            <a:r>
              <a:rPr lang="pt-PT" b="1" dirty="0" smtClean="0"/>
              <a:t> </a:t>
            </a:r>
            <a:r>
              <a:rPr lang="pt-PT" b="1" dirty="0" err="1" smtClean="0"/>
              <a:t>importance</a:t>
            </a:r>
            <a:endParaRPr lang="pt-PT" b="1" dirty="0" smtClean="0"/>
          </a:p>
          <a:p>
            <a:r>
              <a:rPr lang="pt-PT" dirty="0" err="1" smtClean="0"/>
              <a:t>•France</a:t>
            </a:r>
            <a:r>
              <a:rPr lang="pt-PT" dirty="0" smtClean="0"/>
              <a:t> vs. </a:t>
            </a:r>
            <a:r>
              <a:rPr lang="pt-PT" dirty="0" err="1" smtClean="0"/>
              <a:t>Germany</a:t>
            </a:r>
            <a:r>
              <a:rPr lang="pt-PT" dirty="0" smtClean="0"/>
              <a:t> vs. </a:t>
            </a:r>
            <a:r>
              <a:rPr lang="pt-PT" dirty="0" err="1" smtClean="0"/>
              <a:t>Italy</a:t>
            </a:r>
            <a:r>
              <a:rPr lang="pt-PT" dirty="0" smtClean="0"/>
              <a:t> vs. UK</a:t>
            </a:r>
          </a:p>
          <a:p>
            <a:r>
              <a:rPr lang="pt-PT" b="1" dirty="0" err="1" smtClean="0"/>
              <a:t>Unleaded</a:t>
            </a:r>
            <a:r>
              <a:rPr lang="pt-PT" b="1" dirty="0" smtClean="0"/>
              <a:t> </a:t>
            </a:r>
            <a:r>
              <a:rPr lang="pt-PT" b="1" dirty="0" err="1" smtClean="0"/>
              <a:t>gas</a:t>
            </a:r>
            <a:endParaRPr lang="pt-PT" b="1" dirty="0" smtClean="0"/>
          </a:p>
          <a:p>
            <a:r>
              <a:rPr lang="en-US" dirty="0" smtClean="0"/>
              <a:t>•Europe vs. South East Asia</a:t>
            </a:r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807249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1353</Words>
  <Application>Microsoft Office PowerPoint</Application>
  <PresentationFormat>Apresentação no Ecrã (4:3)</PresentationFormat>
  <Paragraphs>260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28</vt:i4>
      </vt:variant>
    </vt:vector>
  </HeadingPairs>
  <TitlesOfParts>
    <vt:vector size="29" baseType="lpstr">
      <vt:lpstr>Equidade</vt:lpstr>
      <vt:lpstr>MARKETING</vt:lpstr>
      <vt:lpstr>linguistics aspects of brands</vt:lpstr>
      <vt:lpstr>Diapositivo 3</vt:lpstr>
      <vt:lpstr>Diapositivo 4</vt:lpstr>
      <vt:lpstr>Diapositivo 5</vt:lpstr>
      <vt:lpstr>Diapositivo 6</vt:lpstr>
      <vt:lpstr>culture and advertising execution: relative!</vt:lpstr>
      <vt:lpstr>Diapositivo 8</vt:lpstr>
      <vt:lpstr>Diapositivo 9</vt:lpstr>
      <vt:lpstr>selling orientation</vt:lpstr>
      <vt:lpstr>Traditional after geography  Global transnational segments  Ethnicity and ethnic segments  Cultural affinity classes  Cultural affinity zones</vt:lpstr>
      <vt:lpstr>global country segmentation</vt:lpstr>
      <vt:lpstr>why marketing adaptation is necessary?</vt:lpstr>
      <vt:lpstr>Diapositivo 14</vt:lpstr>
      <vt:lpstr>dimensions of service quality</vt:lpstr>
      <vt:lpstr> whisch country is parent !!!</vt:lpstr>
      <vt:lpstr>Diapositivo 17</vt:lpstr>
      <vt:lpstr>Discuss to what extent (for following products): </vt:lpstr>
      <vt:lpstr>political aspects of the marketing environment</vt:lpstr>
      <vt:lpstr>legal aspects of the marketing environment</vt:lpstr>
      <vt:lpstr>Diapositivo 21</vt:lpstr>
      <vt:lpstr>Diapositivo 22</vt:lpstr>
      <vt:lpstr>understanding contextual and cultural influence</vt:lpstr>
      <vt:lpstr>Behaviour!!</vt:lpstr>
      <vt:lpstr>country of origin effects</vt:lpstr>
      <vt:lpstr>And???</vt:lpstr>
      <vt:lpstr>Diapositivo 27</vt:lpstr>
      <vt:lpstr>Diapositivo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Pedro</dc:creator>
  <cp:lastModifiedBy>Pedro</cp:lastModifiedBy>
  <cp:revision>2</cp:revision>
  <dcterms:created xsi:type="dcterms:W3CDTF">2010-09-16T10:39:33Z</dcterms:created>
  <dcterms:modified xsi:type="dcterms:W3CDTF">2010-09-16T11:03:41Z</dcterms:modified>
</cp:coreProperties>
</file>