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56" r:id="rId3"/>
    <p:sldId id="257" r:id="rId4"/>
    <p:sldId id="258" r:id="rId5"/>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8" name="Marcador de Posição da Data 27"/>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17" name="Marcador de Posição do Rodapé 16"/>
          <p:cNvSpPr>
            <a:spLocks noGrp="1"/>
          </p:cNvSpPr>
          <p:nvPr>
            <p:ph type="ftr" sz="quarter" idx="11"/>
          </p:nvPr>
        </p:nvSpPr>
        <p:spPr/>
        <p:txBody>
          <a:bodyPr/>
          <a:lstStyle>
            <a:extLst/>
          </a:lstStyle>
          <a:p>
            <a:endParaRPr lang="pt-PT"/>
          </a:p>
        </p:txBody>
      </p:sp>
      <p:sp>
        <p:nvSpPr>
          <p:cNvPr id="29" name="Marcador de Posição do Número do Diapositivo 28"/>
          <p:cNvSpPr>
            <a:spLocks noGrp="1"/>
          </p:cNvSpPr>
          <p:nvPr>
            <p:ph type="sldNum" sz="quarter" idx="12"/>
          </p:nvPr>
        </p:nvSpPr>
        <p:spPr/>
        <p:txBody>
          <a:bodyPr/>
          <a:lstStyle>
            <a:extLst/>
          </a:lstStyle>
          <a:p>
            <a:fld id="{65777D1A-9A56-4DEF-B592-3522F6EDA9B1}" type="slidenum">
              <a:rPr lang="pt-PT" smtClean="0"/>
              <a:t>‹nº›</a:t>
            </a:fld>
            <a:endParaRPr lang="pt-PT"/>
          </a:p>
        </p:txBody>
      </p:sp>
      <p:sp>
        <p:nvSpPr>
          <p:cNvPr id="32" name="Rectângulo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ângulo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ângu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ângu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ângu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ítu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pt-PT" smtClean="0"/>
              <a:t>Clique para editar o estilo</a:t>
            </a:r>
            <a:endParaRPr kumimoji="0" lang="en-US"/>
          </a:p>
        </p:txBody>
      </p:sp>
      <p:sp>
        <p:nvSpPr>
          <p:cNvPr id="9" name="Subtítu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PT" smtClean="0"/>
              <a:t>Faça clique para editar o estilo</a:t>
            </a:r>
            <a:endParaRPr kumimoji="0" lang="en-US"/>
          </a:p>
        </p:txBody>
      </p:sp>
      <p:sp>
        <p:nvSpPr>
          <p:cNvPr id="56" name="Rectângulo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ângulo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ângulo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ângulo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65777D1A-9A56-4DEF-B592-3522F6EDA9B1}" type="slidenum">
              <a:rPr lang="pt-PT" smtClean="0"/>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981200" cy="5851525"/>
          </a:xfrm>
        </p:spPr>
        <p:txBody>
          <a:bodyPr vert="eaVert" anchor="ctr"/>
          <a:lstStyle>
            <a:extLs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65777D1A-9A56-4DEF-B592-3522F6EDA9B1}" type="slidenum">
              <a:rPr lang="pt-PT" smtClean="0"/>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PT" smtClean="0"/>
              <a:t>Clique para editar o estilo</a:t>
            </a:r>
            <a:endParaRPr kumimoji="0" lang="en-US"/>
          </a:p>
        </p:txBody>
      </p:sp>
      <p:sp>
        <p:nvSpPr>
          <p:cNvPr id="3" name="Marcador de Posição de Conteúdo 2"/>
          <p:cNvSpPr>
            <a:spLocks noGrp="1"/>
          </p:cNvSpPr>
          <p:nvPr>
            <p:ph idx="1"/>
          </p:nvPr>
        </p:nvSpPr>
        <p:spPr/>
        <p:txBody>
          <a:bodyPr/>
          <a:lstStyle>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65777D1A-9A56-4DEF-B592-3522F6EDA9B1}" type="slidenum">
              <a:rPr lang="pt-PT" smtClean="0"/>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14" name="Forma liv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a liv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a liv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a liv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a liv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a liv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a liv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a liv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a liv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a liv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a liv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a liv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a liv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a liv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a liv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Marcador de Posição do Texto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5" name="Marcador de Posição do Rodapé 4"/>
          <p:cNvSpPr>
            <a:spLocks noGrp="1"/>
          </p:cNvSpPr>
          <p:nvPr>
            <p:ph type="ftr" sz="quarter" idx="11"/>
          </p:nvPr>
        </p:nvSpPr>
        <p:spPr/>
        <p:txBody>
          <a:bodyPr/>
          <a:lstStyle>
            <a:extLst/>
          </a:lstStyle>
          <a:p>
            <a:endParaRPr lang="pt-PT"/>
          </a:p>
        </p:txBody>
      </p:sp>
      <p:sp>
        <p:nvSpPr>
          <p:cNvPr id="6" name="Marcador de Posição do Número do Diapositivo 5"/>
          <p:cNvSpPr>
            <a:spLocks noGrp="1"/>
          </p:cNvSpPr>
          <p:nvPr>
            <p:ph type="sldNum" sz="quarter" idx="12"/>
          </p:nvPr>
        </p:nvSpPr>
        <p:spPr/>
        <p:txBody>
          <a:bodyPr/>
          <a:lstStyle>
            <a:extLst/>
          </a:lstStyle>
          <a:p>
            <a:fld id="{65777D1A-9A56-4DEF-B592-3522F6EDA9B1}" type="slidenum">
              <a:rPr lang="pt-PT" smtClean="0"/>
              <a:t>‹nº›</a:t>
            </a:fld>
            <a:endParaRPr lang="pt-PT"/>
          </a:p>
        </p:txBody>
      </p:sp>
      <p:sp>
        <p:nvSpPr>
          <p:cNvPr id="7" name="Rectângulo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pt-PT" smtClean="0"/>
              <a:t>Clique para editar o estilo</a:t>
            </a:r>
            <a:endParaRPr kumimoji="0" lang="en-US"/>
          </a:p>
        </p:txBody>
      </p:sp>
      <p:sp>
        <p:nvSpPr>
          <p:cNvPr id="8" name="Rectângulo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ângu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ângulo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ângulo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ângulo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2064"/>
            <a:ext cx="8229600" cy="914400"/>
          </a:xfrm>
        </p:spPr>
        <p:txBody>
          <a:bodyPr/>
          <a:lstStyle>
            <a:extLst/>
          </a:lstStyle>
          <a:p>
            <a:r>
              <a:rPr kumimoji="0" lang="pt-PT" smtClean="0"/>
              <a:t>Clique para editar o estilo</a:t>
            </a:r>
            <a:endParaRPr kumimoji="0" lang="en-US"/>
          </a:p>
        </p:txBody>
      </p:sp>
      <p:sp>
        <p:nvSpPr>
          <p:cNvPr id="3" name="Marcador de Posição de Conteúd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6" name="Marcador de Posição do Rodapé 5"/>
          <p:cNvSpPr>
            <a:spLocks noGrp="1"/>
          </p:cNvSpPr>
          <p:nvPr>
            <p:ph type="ftr" sz="quarter" idx="11"/>
          </p:nvPr>
        </p:nvSpPr>
        <p:spPr/>
        <p:txBody>
          <a:bodyPr/>
          <a:lstStyle>
            <a:extLst/>
          </a:lstStyle>
          <a:p>
            <a:endParaRPr lang="pt-PT"/>
          </a:p>
        </p:txBody>
      </p:sp>
      <p:sp>
        <p:nvSpPr>
          <p:cNvPr id="7" name="Marcador de Posição do Número do Diapositivo 6"/>
          <p:cNvSpPr>
            <a:spLocks noGrp="1"/>
          </p:cNvSpPr>
          <p:nvPr>
            <p:ph type="sldNum" sz="quarter" idx="12"/>
          </p:nvPr>
        </p:nvSpPr>
        <p:spPr/>
        <p:txBody>
          <a:bodyPr/>
          <a:lstStyle>
            <a:extLst/>
          </a:lstStyle>
          <a:p>
            <a:fld id="{65777D1A-9A56-4DEF-B592-3522F6EDA9B1}" type="slidenum">
              <a:rPr lang="pt-PT" smtClean="0"/>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5" name="Rectângulo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504824" y="512064"/>
            <a:ext cx="7772400" cy="914400"/>
          </a:xfrm>
        </p:spPr>
        <p:txBody>
          <a:bodyPr anchor="t"/>
          <a:lstStyle>
            <a:lvl1pPr>
              <a:defRPr sz="4000"/>
            </a:lvl1pPr>
            <a:extLst/>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PT" smtClean="0"/>
              <a:t>Clique para editar os estilos</a:t>
            </a:r>
          </a:p>
        </p:txBody>
      </p:sp>
      <p:sp>
        <p:nvSpPr>
          <p:cNvPr id="5" name="Marcador de Posição de Conteúd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6" name="Marcador de Posição de Conteúd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8" name="Marcador de Posição do Rodapé 7"/>
          <p:cNvSpPr>
            <a:spLocks noGrp="1"/>
          </p:cNvSpPr>
          <p:nvPr>
            <p:ph type="ftr" sz="quarter" idx="11"/>
          </p:nvPr>
        </p:nvSpPr>
        <p:spPr/>
        <p:txBody>
          <a:bodyPr/>
          <a:lstStyle>
            <a:extLst/>
          </a:lstStyle>
          <a:p>
            <a:endParaRPr lang="pt-PT"/>
          </a:p>
        </p:txBody>
      </p:sp>
      <p:sp>
        <p:nvSpPr>
          <p:cNvPr id="9" name="Marcador de Posição do Número do Diapositivo 8"/>
          <p:cNvSpPr>
            <a:spLocks noGrp="1"/>
          </p:cNvSpPr>
          <p:nvPr>
            <p:ph type="sldNum" sz="quarter" idx="12"/>
          </p:nvPr>
        </p:nvSpPr>
        <p:spPr/>
        <p:txBody>
          <a:bodyPr/>
          <a:lstStyle>
            <a:extLst/>
          </a:lstStyle>
          <a:p>
            <a:fld id="{65777D1A-9A56-4DEF-B592-3522F6EDA9B1}" type="slidenum">
              <a:rPr lang="pt-PT" smtClean="0"/>
              <a:t>‹nº›</a:t>
            </a:fld>
            <a:endParaRPr lang="pt-PT"/>
          </a:p>
        </p:txBody>
      </p:sp>
      <p:sp>
        <p:nvSpPr>
          <p:cNvPr id="16" name="Rectângulo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ângu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ângu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ângu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ângulo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ângu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ângulo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ângulo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ângulo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914400" y="512064"/>
            <a:ext cx="7772400" cy="914400"/>
          </a:xfrm>
        </p:spPr>
        <p:txBody>
          <a:bodyPr/>
          <a:lstStyle>
            <a:lvl1pPr>
              <a:defRPr sz="4000" cap="none" baseline="0"/>
            </a:lvl1pPr>
            <a:extLst/>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4" name="Marcador de Posição do Rodapé 3"/>
          <p:cNvSpPr>
            <a:spLocks noGrp="1"/>
          </p:cNvSpPr>
          <p:nvPr>
            <p:ph type="ftr" sz="quarter" idx="11"/>
          </p:nvPr>
        </p:nvSpPr>
        <p:spPr/>
        <p:txBody>
          <a:bodyPr/>
          <a:lstStyle>
            <a:extLst/>
          </a:lstStyle>
          <a:p>
            <a:endParaRPr lang="pt-PT"/>
          </a:p>
        </p:txBody>
      </p:sp>
      <p:sp>
        <p:nvSpPr>
          <p:cNvPr id="5" name="Marcador de Posição do Número do Diapositivo 4"/>
          <p:cNvSpPr>
            <a:spLocks noGrp="1"/>
          </p:cNvSpPr>
          <p:nvPr>
            <p:ph type="sldNum" sz="quarter" idx="12"/>
          </p:nvPr>
        </p:nvSpPr>
        <p:spPr/>
        <p:txBody>
          <a:bodyPr/>
          <a:lstStyle>
            <a:extLst/>
          </a:lstStyle>
          <a:p>
            <a:fld id="{65777D1A-9A56-4DEF-B592-3522F6EDA9B1}" type="slidenum">
              <a:rPr lang="pt-PT" smtClean="0"/>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3" name="Marcador de Posição do Rodapé 2"/>
          <p:cNvSpPr>
            <a:spLocks noGrp="1"/>
          </p:cNvSpPr>
          <p:nvPr>
            <p:ph type="ftr" sz="quarter" idx="11"/>
          </p:nvPr>
        </p:nvSpPr>
        <p:spPr/>
        <p:txBody>
          <a:bodyPr/>
          <a:lstStyle>
            <a:extLst/>
          </a:lstStyle>
          <a:p>
            <a:endParaRPr lang="pt-PT"/>
          </a:p>
        </p:txBody>
      </p:sp>
      <p:sp>
        <p:nvSpPr>
          <p:cNvPr id="4" name="Marcador de Posição do Número do Diapositivo 3"/>
          <p:cNvSpPr>
            <a:spLocks noGrp="1"/>
          </p:cNvSpPr>
          <p:nvPr>
            <p:ph type="sldNum" sz="quarter" idx="12"/>
          </p:nvPr>
        </p:nvSpPr>
        <p:spPr/>
        <p:txBody>
          <a:bodyPr/>
          <a:lstStyle>
            <a:extLst/>
          </a:lstStyle>
          <a:p>
            <a:fld id="{65777D1A-9A56-4DEF-B592-3522F6EDA9B1}" type="slidenum">
              <a:rPr lang="pt-PT" smtClean="0"/>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273050"/>
            <a:ext cx="8229600" cy="1162050"/>
          </a:xfrm>
        </p:spPr>
        <p:txBody>
          <a:bodyPr anchor="ctr"/>
          <a:lstStyle>
            <a:lvl1pPr algn="l">
              <a:buNone/>
              <a:defRPr sz="3600" b="0"/>
            </a:lvl1pPr>
            <a:extLst/>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pt-PT" smtClean="0"/>
              <a:t>Clique para editar os estilos</a:t>
            </a:r>
          </a:p>
        </p:txBody>
      </p:sp>
      <p:sp>
        <p:nvSpPr>
          <p:cNvPr id="4" name="Marcador de Posição de Conteúd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extLst/>
          </a:lstStyle>
          <a:p>
            <a:fld id="{7208FB0D-FF55-4982-B4DC-291E7266FC15}" type="datetimeFigureOut">
              <a:rPr lang="pt-PT" smtClean="0"/>
              <a:t>07-09-2010</a:t>
            </a:fld>
            <a:endParaRPr lang="pt-PT"/>
          </a:p>
        </p:txBody>
      </p:sp>
      <p:sp>
        <p:nvSpPr>
          <p:cNvPr id="6" name="Marcador de Posição do Rodapé 5"/>
          <p:cNvSpPr>
            <a:spLocks noGrp="1"/>
          </p:cNvSpPr>
          <p:nvPr>
            <p:ph type="ftr" sz="quarter" idx="11"/>
          </p:nvPr>
        </p:nvSpPr>
        <p:spPr/>
        <p:txBody>
          <a:bodyPr/>
          <a:lstStyle>
            <a:extLst/>
          </a:lstStyle>
          <a:p>
            <a:endParaRPr lang="pt-PT"/>
          </a:p>
        </p:txBody>
      </p:sp>
      <p:sp>
        <p:nvSpPr>
          <p:cNvPr id="7" name="Marcador de Posição do Número do Diapositivo 6"/>
          <p:cNvSpPr>
            <a:spLocks noGrp="1"/>
          </p:cNvSpPr>
          <p:nvPr>
            <p:ph type="sldNum" sz="quarter" idx="12"/>
          </p:nvPr>
        </p:nvSpPr>
        <p:spPr/>
        <p:txBody>
          <a:bodyPr/>
          <a:lstStyle>
            <a:extLst/>
          </a:lstStyle>
          <a:p>
            <a:fld id="{65777D1A-9A56-4DEF-B592-3522F6EDA9B1}" type="slidenum">
              <a:rPr lang="pt-PT" smtClean="0"/>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Rectângulo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exão rect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o 9"/>
          <p:cNvGrpSpPr/>
          <p:nvPr/>
        </p:nvGrpSpPr>
        <p:grpSpPr>
          <a:xfrm rot="5400000">
            <a:off x="8514581" y="1219200"/>
            <a:ext cx="132763" cy="128466"/>
            <a:chOff x="6668087" y="1297746"/>
            <a:chExt cx="161840" cy="156602"/>
          </a:xfrm>
        </p:grpSpPr>
        <p:cxnSp>
          <p:nvCxnSpPr>
            <p:cNvPr id="15" name="Conexão rect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exão rect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exão rect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ítulo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pt-PT" smtClean="0"/>
              <a:t>Clique para editar o estilo</a:t>
            </a:r>
            <a:endParaRPr kumimoji="0" lang="en-US"/>
          </a:p>
        </p:txBody>
      </p:sp>
      <p:sp>
        <p:nvSpPr>
          <p:cNvPr id="3" name="Marcador de Posição da Imagem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pt-PT" smtClean="0"/>
              <a:t>Clique no ícone para adicionar uma imagem</a:t>
            </a:r>
            <a:endParaRPr kumimoji="0" lang="en-US"/>
          </a:p>
        </p:txBody>
      </p:sp>
      <p:sp>
        <p:nvSpPr>
          <p:cNvPr id="4" name="Marcador de Posição do Tex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pt-PT" smtClean="0"/>
              <a:t>Clique para editar os estilos</a:t>
            </a:r>
          </a:p>
        </p:txBody>
      </p:sp>
      <p:grpSp>
        <p:nvGrpSpPr>
          <p:cNvPr id="14" name="Grupo 13"/>
          <p:cNvGrpSpPr/>
          <p:nvPr/>
        </p:nvGrpSpPr>
        <p:grpSpPr>
          <a:xfrm rot="5400000">
            <a:off x="8666981" y="1371600"/>
            <a:ext cx="132763" cy="128466"/>
            <a:chOff x="6668087" y="1297746"/>
            <a:chExt cx="161840" cy="156602"/>
          </a:xfrm>
        </p:grpSpPr>
        <p:cxnSp>
          <p:nvCxnSpPr>
            <p:cNvPr id="11" name="Conexão rect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exão rect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exão rect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o 17"/>
          <p:cNvGrpSpPr/>
          <p:nvPr/>
        </p:nvGrpSpPr>
        <p:grpSpPr>
          <a:xfrm rot="5400000">
            <a:off x="8320088" y="1474763"/>
            <a:ext cx="132763" cy="128466"/>
            <a:chOff x="6668087" y="1297746"/>
            <a:chExt cx="161840" cy="156602"/>
          </a:xfrm>
        </p:grpSpPr>
        <p:cxnSp>
          <p:nvCxnSpPr>
            <p:cNvPr id="19" name="Conexão rect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exão rect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exão rect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Marcador de Posição da Data 4"/>
          <p:cNvSpPr>
            <a:spLocks noGrp="1"/>
          </p:cNvSpPr>
          <p:nvPr>
            <p:ph type="dt" sz="half" idx="10"/>
          </p:nvPr>
        </p:nvSpPr>
        <p:spPr>
          <a:xfrm>
            <a:off x="6477000" y="55499"/>
            <a:ext cx="2133600" cy="365125"/>
          </a:xfrm>
        </p:spPr>
        <p:txBody>
          <a:bodyPr/>
          <a:lstStyle>
            <a:extLst/>
          </a:lstStyle>
          <a:p>
            <a:fld id="{7208FB0D-FF55-4982-B4DC-291E7266FC15}" type="datetimeFigureOut">
              <a:rPr lang="pt-PT" smtClean="0"/>
              <a:t>07-09-2010</a:t>
            </a:fld>
            <a:endParaRPr lang="pt-PT"/>
          </a:p>
        </p:txBody>
      </p:sp>
      <p:sp>
        <p:nvSpPr>
          <p:cNvPr id="6" name="Marcador de Posição do Rodapé 5"/>
          <p:cNvSpPr>
            <a:spLocks noGrp="1"/>
          </p:cNvSpPr>
          <p:nvPr>
            <p:ph type="ftr" sz="quarter" idx="11"/>
          </p:nvPr>
        </p:nvSpPr>
        <p:spPr>
          <a:xfrm>
            <a:off x="914400" y="55499"/>
            <a:ext cx="5562600" cy="365125"/>
          </a:xfrm>
        </p:spPr>
        <p:txBody>
          <a:bodyPr/>
          <a:lstStyle>
            <a:extLst/>
          </a:lstStyle>
          <a:p>
            <a:endParaRPr lang="pt-PT"/>
          </a:p>
        </p:txBody>
      </p:sp>
      <p:sp>
        <p:nvSpPr>
          <p:cNvPr id="7" name="Marcador de Posição do Número do Diapositivo 6"/>
          <p:cNvSpPr>
            <a:spLocks noGrp="1"/>
          </p:cNvSpPr>
          <p:nvPr>
            <p:ph type="sldNum" sz="quarter" idx="12"/>
          </p:nvPr>
        </p:nvSpPr>
        <p:spPr>
          <a:xfrm>
            <a:off x="8610600" y="55499"/>
            <a:ext cx="457200" cy="365125"/>
          </a:xfrm>
        </p:spPr>
        <p:txBody>
          <a:bodyPr/>
          <a:lstStyle>
            <a:extLst/>
          </a:lstStyle>
          <a:p>
            <a:fld id="{65777D1A-9A56-4DEF-B592-3522F6EDA9B1}" type="slidenum">
              <a:rPr lang="pt-PT" smtClean="0"/>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ângulo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ângulo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ângulo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ângulo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ângulo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ângulo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ângu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ângu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ângu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Marcador de Posição do Títu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4" name="Marcador de Posição da Dat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208FB0D-FF55-4982-B4DC-291E7266FC15}" type="datetimeFigureOut">
              <a:rPr lang="pt-PT" smtClean="0"/>
              <a:t>07-09-2010</a:t>
            </a:fld>
            <a:endParaRPr lang="pt-PT"/>
          </a:p>
        </p:txBody>
      </p:sp>
      <p:sp>
        <p:nvSpPr>
          <p:cNvPr id="3" name="Marcador de Posição do Rodapé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t-PT"/>
          </a:p>
        </p:txBody>
      </p:sp>
      <p:sp>
        <p:nvSpPr>
          <p:cNvPr id="23" name="Marcador de Posição do Número do Diapositivo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5777D1A-9A56-4DEF-B592-3522F6EDA9B1}" type="slidenum">
              <a:rPr lang="pt-PT" smtClean="0"/>
              <a:t>‹nº›</a:t>
            </a:fld>
            <a:endParaRPr lang="pt-PT"/>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Psychosociology</a:t>
            </a:r>
            <a:r>
              <a:rPr lang="pt-PT" dirty="0" smtClean="0"/>
              <a:t> </a:t>
            </a:r>
            <a:r>
              <a:rPr lang="pt-PT" dirty="0" err="1" smtClean="0"/>
              <a:t>cross-culture</a:t>
            </a:r>
            <a:endParaRPr lang="pt-PT" dirty="0"/>
          </a:p>
        </p:txBody>
      </p:sp>
      <p:sp>
        <p:nvSpPr>
          <p:cNvPr id="3" name="Marcador de Posição de Conteúdo 2"/>
          <p:cNvSpPr>
            <a:spLocks noGrp="1"/>
          </p:cNvSpPr>
          <p:nvPr>
            <p:ph idx="1"/>
          </p:nvPr>
        </p:nvSpPr>
        <p:spPr/>
        <p:txBody>
          <a:bodyPr>
            <a:normAutofit/>
          </a:bodyPr>
          <a:lstStyle/>
          <a:p>
            <a:endParaRPr lang="pt-PT" dirty="0" smtClean="0"/>
          </a:p>
          <a:p>
            <a:r>
              <a:rPr lang="pt-PT" dirty="0" smtClean="0"/>
              <a:t>1st </a:t>
            </a:r>
            <a:r>
              <a:rPr lang="pt-PT" dirty="0" err="1" smtClean="0"/>
              <a:t>class</a:t>
            </a:r>
            <a:endParaRPr lang="pt-PT" dirty="0" smtClean="0"/>
          </a:p>
          <a:p>
            <a:endParaRPr lang="pt-PT" dirty="0" smtClean="0"/>
          </a:p>
          <a:p>
            <a:endParaRPr lang="pt-PT" dirty="0" smtClean="0"/>
          </a:p>
          <a:p>
            <a:r>
              <a:rPr lang="pt-PT" dirty="0" smtClean="0"/>
              <a:t>Pedro </a:t>
            </a:r>
            <a:r>
              <a:rPr lang="pt-PT" dirty="0" err="1" smtClean="0"/>
              <a:t>Coelhoso</a:t>
            </a:r>
            <a:endParaRPr lang="pt-P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2376" y="785794"/>
            <a:ext cx="7772400" cy="5357850"/>
          </a:xfrm>
        </p:spPr>
        <p:txBody>
          <a:bodyPr>
            <a:noAutofit/>
          </a:bodyPr>
          <a:lstStyle/>
          <a:p>
            <a:pPr algn="l"/>
            <a:r>
              <a:rPr lang="en-US" sz="1800" dirty="0" smtClean="0">
                <a:solidFill>
                  <a:schemeClr val="tx1"/>
                </a:solidFill>
              </a:rPr>
              <a:t>Discuss cultural variation in solutions which have been found</a:t>
            </a:r>
            <a:br>
              <a:rPr lang="en-US" sz="1800" dirty="0" smtClean="0">
                <a:solidFill>
                  <a:schemeClr val="tx1"/>
                </a:solidFill>
              </a:rPr>
            </a:br>
            <a:r>
              <a:rPr lang="en-US" sz="1800" dirty="0" smtClean="0">
                <a:solidFill>
                  <a:schemeClr val="tx1"/>
                </a:solidFill>
              </a:rPr>
              <a:t>across societies to the four common problems listed below</a:t>
            </a:r>
            <a:r>
              <a:rPr lang="en-US" sz="1800" dirty="0" smtClean="0">
                <a:solidFill>
                  <a:schemeClr val="tx1"/>
                </a:solidFill>
              </a:rPr>
              <a:t>.</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•How to secure oneself against unforeseeable negative</a:t>
            </a:r>
            <a:br>
              <a:rPr lang="en-US" sz="1800" dirty="0" smtClean="0">
                <a:solidFill>
                  <a:schemeClr val="tx1"/>
                </a:solidFill>
              </a:rPr>
            </a:br>
            <a:r>
              <a:rPr lang="pt-PT" sz="1800" dirty="0" err="1" smtClean="0">
                <a:solidFill>
                  <a:schemeClr val="tx1"/>
                </a:solidFill>
              </a:rPr>
              <a:t>events</a:t>
            </a:r>
            <a:r>
              <a:rPr lang="pt-PT" sz="1800" dirty="0" smtClean="0">
                <a:solidFill>
                  <a:schemeClr val="tx1"/>
                </a:solidFill>
              </a:rPr>
              <a:t/>
            </a:r>
            <a:br>
              <a:rPr lang="pt-PT" sz="1800" dirty="0" smtClean="0">
                <a:solidFill>
                  <a:schemeClr val="tx1"/>
                </a:solidFill>
              </a:rPr>
            </a:br>
            <a:r>
              <a:rPr lang="pt-PT" sz="1800" dirty="0" smtClean="0">
                <a:solidFill>
                  <a:schemeClr val="tx1"/>
                </a:solidFill>
              </a:rPr>
              <a:t/>
            </a:r>
            <a:br>
              <a:rPr lang="pt-PT" sz="1800" dirty="0" smtClean="0">
                <a:solidFill>
                  <a:schemeClr val="tx1"/>
                </a:solidFill>
              </a:rPr>
            </a:br>
            <a:r>
              <a:rPr lang="en-US" sz="1800" dirty="0" smtClean="0">
                <a:solidFill>
                  <a:schemeClr val="tx1"/>
                </a:solidFill>
              </a:rPr>
              <a:t>•How to treat the oldest in the community, when they </a:t>
            </a:r>
            <a:r>
              <a:rPr lang="en-US" sz="1800" dirty="0" smtClean="0">
                <a:solidFill>
                  <a:schemeClr val="tx1"/>
                </a:solidFill>
              </a:rPr>
              <a:t>cannot </a:t>
            </a:r>
            <a:r>
              <a:rPr lang="pt-PT" sz="1800" dirty="0" err="1" smtClean="0">
                <a:solidFill>
                  <a:schemeClr val="tx1"/>
                </a:solidFill>
              </a:rPr>
              <a:t>work</a:t>
            </a:r>
            <a:r>
              <a:rPr lang="pt-PT" sz="1800" dirty="0" smtClean="0">
                <a:solidFill>
                  <a:schemeClr val="tx1"/>
                </a:solidFill>
              </a:rPr>
              <a:t> </a:t>
            </a:r>
            <a:r>
              <a:rPr lang="pt-PT" sz="1800" dirty="0" err="1" smtClean="0">
                <a:solidFill>
                  <a:schemeClr val="tx1"/>
                </a:solidFill>
              </a:rPr>
              <a:t>any</a:t>
            </a:r>
            <a:r>
              <a:rPr lang="pt-PT" sz="1800" dirty="0" smtClean="0">
                <a:solidFill>
                  <a:schemeClr val="tx1"/>
                </a:solidFill>
              </a:rPr>
              <a:t> more</a:t>
            </a:r>
            <a:r>
              <a:rPr lang="pt-PT" sz="1800" dirty="0" smtClean="0">
                <a:solidFill>
                  <a:schemeClr val="tx1"/>
                </a:solidFill>
              </a:rPr>
              <a:t>.</a:t>
            </a:r>
            <a:br>
              <a:rPr lang="pt-PT" sz="1800" dirty="0" smtClean="0">
                <a:solidFill>
                  <a:schemeClr val="tx1"/>
                </a:solidFill>
              </a:rPr>
            </a:br>
            <a:r>
              <a:rPr lang="pt-PT" sz="1800" dirty="0" smtClean="0">
                <a:solidFill>
                  <a:schemeClr val="tx1"/>
                </a:solidFill>
              </a:rPr>
              <a:t/>
            </a:r>
            <a:br>
              <a:rPr lang="pt-PT" sz="1800" dirty="0" smtClean="0">
                <a:solidFill>
                  <a:schemeClr val="tx1"/>
                </a:solidFill>
              </a:rPr>
            </a:br>
            <a:r>
              <a:rPr lang="en-US" sz="1800" dirty="0" smtClean="0">
                <a:solidFill>
                  <a:schemeClr val="tx1"/>
                </a:solidFill>
              </a:rPr>
              <a:t>•Who should have access to education, on what criteria, </a:t>
            </a:r>
            <a:r>
              <a:rPr lang="en-US" sz="1800" dirty="0" smtClean="0">
                <a:solidFill>
                  <a:schemeClr val="tx1"/>
                </a:solidFill>
              </a:rPr>
              <a:t>and how </a:t>
            </a:r>
            <a:r>
              <a:rPr lang="en-US" sz="1800" dirty="0" smtClean="0">
                <a:solidFill>
                  <a:schemeClr val="tx1"/>
                </a:solidFill>
              </a:rPr>
              <a:t>should its cost be financed</a:t>
            </a:r>
            <a:r>
              <a:rPr lang="en-US" sz="1800" dirty="0" smtClean="0">
                <a:solidFill>
                  <a:schemeClr val="tx1"/>
                </a:solidFill>
              </a:rPr>
              <a:t>?</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•How should couples, the basic unit for the reproduction of</a:t>
            </a:r>
            <a:br>
              <a:rPr lang="en-US" sz="1800" dirty="0" smtClean="0">
                <a:solidFill>
                  <a:schemeClr val="tx1"/>
                </a:solidFill>
              </a:rPr>
            </a:br>
            <a:r>
              <a:rPr lang="en-US" sz="1800" dirty="0" smtClean="0">
                <a:solidFill>
                  <a:schemeClr val="tx1"/>
                </a:solidFill>
              </a:rPr>
              <a:t>the species, be formed? What role should love, common</a:t>
            </a:r>
            <a:br>
              <a:rPr lang="en-US" sz="1800" dirty="0" smtClean="0">
                <a:solidFill>
                  <a:schemeClr val="tx1"/>
                </a:solidFill>
              </a:rPr>
            </a:br>
            <a:r>
              <a:rPr lang="en-US" sz="1800" dirty="0" smtClean="0">
                <a:solidFill>
                  <a:schemeClr val="tx1"/>
                </a:solidFill>
              </a:rPr>
              <a:t>ethnic or social belonging, age or sex play in such a</a:t>
            </a:r>
            <a:br>
              <a:rPr lang="en-US" sz="1800" dirty="0" smtClean="0">
                <a:solidFill>
                  <a:schemeClr val="tx1"/>
                </a:solidFill>
              </a:rPr>
            </a:br>
            <a:r>
              <a:rPr lang="pt-PT" sz="1800" dirty="0" err="1" smtClean="0">
                <a:solidFill>
                  <a:schemeClr val="tx1"/>
                </a:solidFill>
              </a:rPr>
              <a:t>process</a:t>
            </a:r>
            <a:r>
              <a:rPr lang="pt-PT" sz="1800" dirty="0" smtClean="0">
                <a:solidFill>
                  <a:schemeClr val="tx1"/>
                </a:solidFill>
              </a:rPr>
              <a:t>?</a:t>
            </a:r>
            <a:endParaRPr lang="pt-PT" sz="1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914400" y="642918"/>
            <a:ext cx="7772400" cy="5712642"/>
          </a:xfrm>
        </p:spPr>
        <p:txBody>
          <a:bodyPr>
            <a:normAutofit fontScale="70000" lnSpcReduction="20000"/>
          </a:bodyPr>
          <a:lstStyle/>
          <a:p>
            <a:pPr>
              <a:buNone/>
            </a:pPr>
            <a:r>
              <a:rPr lang="en-US" b="1" dirty="0" smtClean="0"/>
              <a:t>Set of distinctive spiritual, material, intellectual and emotional</a:t>
            </a:r>
          </a:p>
          <a:p>
            <a:pPr>
              <a:buNone/>
            </a:pPr>
            <a:r>
              <a:rPr lang="en-US" b="1" dirty="0" smtClean="0"/>
              <a:t>features of society or a social group and that it</a:t>
            </a:r>
          </a:p>
          <a:p>
            <a:pPr>
              <a:buNone/>
            </a:pPr>
            <a:r>
              <a:rPr lang="en-US" b="1" dirty="0" smtClean="0"/>
              <a:t>encompasses, in addition to art and literature, lifestyles,</a:t>
            </a:r>
          </a:p>
          <a:p>
            <a:pPr>
              <a:buNone/>
            </a:pPr>
            <a:r>
              <a:rPr lang="en-US" b="1" dirty="0" smtClean="0"/>
              <a:t>ways of living together, value systems, traditions and beliefs</a:t>
            </a:r>
          </a:p>
          <a:p>
            <a:pPr>
              <a:buNone/>
            </a:pPr>
            <a:r>
              <a:rPr lang="pt-PT" b="1" dirty="0" smtClean="0"/>
              <a:t>(UNESCO</a:t>
            </a:r>
            <a:r>
              <a:rPr lang="pt-PT" b="1" dirty="0" smtClean="0"/>
              <a:t>)</a:t>
            </a:r>
          </a:p>
          <a:p>
            <a:pPr>
              <a:buNone/>
            </a:pPr>
            <a:endParaRPr lang="pt-PT" b="1" dirty="0" smtClean="0"/>
          </a:p>
          <a:p>
            <a:pPr>
              <a:buNone/>
            </a:pPr>
            <a:r>
              <a:rPr lang="en-US" b="1" dirty="0" smtClean="0"/>
              <a:t>A culture is the configuration of learned behavior and results of</a:t>
            </a:r>
          </a:p>
          <a:p>
            <a:pPr>
              <a:buNone/>
            </a:pPr>
            <a:r>
              <a:rPr lang="pt-PT" b="1" dirty="0" err="1" smtClean="0"/>
              <a:t>behavior</a:t>
            </a:r>
            <a:r>
              <a:rPr lang="pt-PT" b="1" dirty="0" smtClean="0"/>
              <a:t>...(</a:t>
            </a:r>
            <a:r>
              <a:rPr lang="pt-PT" b="1" dirty="0" err="1" smtClean="0"/>
              <a:t>Linton</a:t>
            </a:r>
            <a:r>
              <a:rPr lang="pt-PT" b="1" dirty="0" smtClean="0"/>
              <a:t>)</a:t>
            </a:r>
          </a:p>
          <a:p>
            <a:pPr>
              <a:buNone/>
            </a:pPr>
            <a:endParaRPr lang="pt-PT" b="1" dirty="0" smtClean="0"/>
          </a:p>
          <a:p>
            <a:pPr>
              <a:buNone/>
            </a:pPr>
            <a:r>
              <a:rPr lang="en-US" b="1" dirty="0" smtClean="0"/>
              <a:t>Culture is the collective programming of the mind which</a:t>
            </a:r>
          </a:p>
          <a:p>
            <a:pPr>
              <a:buNone/>
            </a:pPr>
            <a:r>
              <a:rPr lang="en-US" b="1" dirty="0" smtClean="0"/>
              <a:t>distinguishes the members of one category of people from</a:t>
            </a:r>
          </a:p>
          <a:p>
            <a:pPr>
              <a:buNone/>
            </a:pPr>
            <a:r>
              <a:rPr lang="pt-PT" b="1" dirty="0" err="1" smtClean="0"/>
              <a:t>another</a:t>
            </a:r>
            <a:r>
              <a:rPr lang="pt-PT" b="1" dirty="0" smtClean="0"/>
              <a:t>. (</a:t>
            </a:r>
            <a:r>
              <a:rPr lang="pt-PT" b="1" dirty="0" err="1" smtClean="0"/>
              <a:t>Hofstede</a:t>
            </a:r>
            <a:r>
              <a:rPr lang="pt-PT" b="1" dirty="0" smtClean="0"/>
              <a:t>)</a:t>
            </a:r>
          </a:p>
          <a:p>
            <a:pPr>
              <a:buNone/>
            </a:pPr>
            <a:endParaRPr lang="pt-PT" b="1" dirty="0" smtClean="0"/>
          </a:p>
          <a:p>
            <a:pPr>
              <a:buNone/>
            </a:pPr>
            <a:r>
              <a:rPr lang="en-US" b="1" dirty="0" smtClean="0"/>
              <a:t>Culture is a set of beliefs or standards, shared by a group of</a:t>
            </a:r>
          </a:p>
          <a:p>
            <a:pPr>
              <a:buNone/>
            </a:pPr>
            <a:r>
              <a:rPr lang="en-US" b="1" dirty="0" smtClean="0"/>
              <a:t>people, which help the individual decide what is...</a:t>
            </a:r>
          </a:p>
          <a:p>
            <a:pPr>
              <a:buNone/>
            </a:pPr>
            <a:r>
              <a:rPr lang="pt-PT" b="1" dirty="0" smtClean="0"/>
              <a:t>(</a:t>
            </a:r>
            <a:r>
              <a:rPr lang="pt-PT" b="1" dirty="0" err="1" smtClean="0"/>
              <a:t>Goodenough</a:t>
            </a:r>
            <a:r>
              <a:rPr lang="pt-PT" b="1" dirty="0" smtClean="0"/>
              <a:t>)</a:t>
            </a:r>
            <a:endParaRPr lang="pt-P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sz="2400" b="1" dirty="0" smtClean="0"/>
              <a:t>Discuss the case of multi-language/multi-religion countries</a:t>
            </a:r>
            <a:br>
              <a:rPr lang="en-US" sz="2400" b="1" dirty="0" smtClean="0"/>
            </a:br>
            <a:r>
              <a:rPr lang="en-US" sz="2400" b="1" dirty="0" smtClean="0"/>
              <a:t>(e.g. Canada, Switzerland, ex- Yugoslavia). How can people</a:t>
            </a:r>
            <a:br>
              <a:rPr lang="en-US" sz="2400" b="1" dirty="0" smtClean="0"/>
            </a:br>
            <a:r>
              <a:rPr lang="en-US" sz="2400" b="1" dirty="0" smtClean="0"/>
              <a:t>in these countries share a common culture? On which</a:t>
            </a:r>
            <a:br>
              <a:rPr lang="en-US" sz="2400" b="1" dirty="0" smtClean="0"/>
            </a:br>
            <a:r>
              <a:rPr lang="pt-PT" sz="2400" b="1" dirty="0" err="1" smtClean="0"/>
              <a:t>segments</a:t>
            </a:r>
            <a:r>
              <a:rPr lang="pt-PT" sz="2400" b="1" dirty="0" smtClean="0"/>
              <a:t> </a:t>
            </a:r>
            <a:r>
              <a:rPr lang="pt-PT" sz="2400" b="1" dirty="0" err="1" smtClean="0"/>
              <a:t>of</a:t>
            </a:r>
            <a:r>
              <a:rPr lang="pt-PT" sz="2400" b="1" dirty="0" smtClean="0"/>
              <a:t> </a:t>
            </a:r>
            <a:r>
              <a:rPr lang="pt-PT" sz="2400" b="1" dirty="0" err="1" smtClean="0"/>
              <a:t>culture</a:t>
            </a:r>
            <a:r>
              <a:rPr lang="pt-PT" sz="2400" b="1" dirty="0" smtClean="0"/>
              <a:t>?</a:t>
            </a:r>
            <a:endParaRPr lang="pt-PT"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TotalTime>
  <Words>131</Words>
  <Application>Microsoft Office PowerPoint</Application>
  <PresentationFormat>Apresentação no Ecrã (4:3)</PresentationFormat>
  <Paragraphs>24</Paragraphs>
  <Slides>4</Slides>
  <Notes>0</Notes>
  <HiddenSlides>0</HiddenSlides>
  <MMClips>0</MMClips>
  <ScaleCrop>false</ScaleCrop>
  <HeadingPairs>
    <vt:vector size="4" baseType="variant">
      <vt:variant>
        <vt:lpstr>Tema</vt:lpstr>
      </vt:variant>
      <vt:variant>
        <vt:i4>1</vt:i4>
      </vt:variant>
      <vt:variant>
        <vt:lpstr>Títulos dos diapositivos</vt:lpstr>
      </vt:variant>
      <vt:variant>
        <vt:i4>4</vt:i4>
      </vt:variant>
    </vt:vector>
  </HeadingPairs>
  <TitlesOfParts>
    <vt:vector size="5" baseType="lpstr">
      <vt:lpstr>Metro</vt:lpstr>
      <vt:lpstr>Psychosociology cross-culture</vt:lpstr>
      <vt:lpstr>Discuss cultural variation in solutions which have been found across societies to the four common problems listed below.  •How to secure oneself against unforeseeable negative events  •How to treat the oldest in the community, when they cannot work any more.  •Who should have access to education, on what criteria, and how should its cost be financed?  •How should couples, the basic unit for the reproduction of the species, be formed? What role should love, common ethnic or social belonging, age or sex play in such a process?</vt:lpstr>
      <vt:lpstr>Diapositivo 3</vt:lpstr>
      <vt:lpstr>Discuss the case of multi-language/multi-religion countries (e.g. Canada, Switzerland, ex- Yugoslavia). How can people in these countries share a common culture? On which segments of culture?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Pedro</dc:creator>
  <cp:lastModifiedBy>Pedro</cp:lastModifiedBy>
  <cp:revision>2</cp:revision>
  <dcterms:created xsi:type="dcterms:W3CDTF">2010-09-07T21:39:54Z</dcterms:created>
  <dcterms:modified xsi:type="dcterms:W3CDTF">2010-09-07T21:56:18Z</dcterms:modified>
</cp:coreProperties>
</file>